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93" r:id="rId2"/>
    <p:sldId id="292" r:id="rId3"/>
    <p:sldId id="257" r:id="rId4"/>
    <p:sldId id="258" r:id="rId5"/>
    <p:sldId id="259" r:id="rId6"/>
    <p:sldId id="260" r:id="rId7"/>
    <p:sldId id="261" r:id="rId8"/>
    <p:sldId id="262" r:id="rId9"/>
    <p:sldId id="285" r:id="rId10"/>
    <p:sldId id="263" r:id="rId11"/>
    <p:sldId id="291" r:id="rId12"/>
    <p:sldId id="286" r:id="rId13"/>
    <p:sldId id="287" r:id="rId14"/>
    <p:sldId id="288" r:id="rId15"/>
    <p:sldId id="29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id="{3374D542-6E3E-455F-9BFB-B45891911720}">
          <p14:sldIdLst>
            <p14:sldId id="293"/>
            <p14:sldId id="292"/>
            <p14:sldId id="257"/>
          </p14:sldIdLst>
        </p14:section>
        <p14:section name="Search for 3D Models" id="{6844172C-9703-4DC7-908A-C23538616A3C}">
          <p14:sldIdLst>
            <p14:sldId id="258"/>
            <p14:sldId id="259"/>
          </p14:sldIdLst>
        </p14:section>
        <p14:section name="Insert a 3D Model from a File" id="{66737F24-1C36-4DF4-A00F-927A3F1468AC}">
          <p14:sldIdLst>
            <p14:sldId id="260"/>
          </p14:sldIdLst>
        </p14:section>
        <p14:section name="Position and Rotate Your 3D Model" id="{A08F0015-E7F5-4E26-BBAF-AEE4F9A16AD2}">
          <p14:sldIdLst>
            <p14:sldId id="261"/>
            <p14:sldId id="262"/>
            <p14:sldId id="285"/>
          </p14:sldIdLst>
        </p14:section>
        <p14:section name="Animate Your 3D Model" id="{B62868DA-F525-4AC5-9E3E-39ECA0154BBD}">
          <p14:sldIdLst>
            <p14:sldId id="263"/>
          </p14:sldIdLst>
        </p14:section>
        <p14:section name="Learn More" id="{62756D7E-964E-493A-83A1-13BC0B6B5E47}">
          <p14:sldIdLst>
            <p14:sldId id="291"/>
            <p14:sldId id="286"/>
            <p14:sldId id="287"/>
            <p14:sldId id="288"/>
            <p14:sldId id="29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598" autoAdjust="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C3FCC2-4E7A-4671-AA79-177CB194E449}" type="datetimeFigureOut">
              <a:rPr lang="en-US" smtClean="0"/>
              <a:t>12/25/2023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01C38D-F26D-4167-83EF-8774BC62D548}" type="slidenum">
              <a:rPr lang="en-US" smtClean="0"/>
              <a:t>‹#›</a:t>
            </a:fld>
            <a:endParaRPr lang="en-US"/>
          </a:p>
        </p:txBody>
      </p:sp>
    </p:spTree>
    <p:extLst>
      <p:ext uri="{BB962C8B-B14F-4D97-AF65-F5344CB8AC3E}">
        <p14:creationId xmlns:p14="http://schemas.microsoft.com/office/powerpoint/2010/main" val="3336050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3238323-0ADF-4328-9564-AEB5DFD80DB6}"/>
              </a:ext>
            </a:extLst>
          </p:cNvPr>
          <p:cNvSpPr/>
          <p:nvPr userDrawn="1"/>
        </p:nvSpPr>
        <p:spPr bwMode="blackWhite">
          <a:xfrm>
            <a:off x="254950" y="262784"/>
            <a:ext cx="11682101" cy="633243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EB776FAE-C8F8-44A1-8BC7-9EB948371459}"/>
              </a:ext>
            </a:extLst>
          </p:cNvPr>
          <p:cNvSpPr>
            <a:spLocks noGrp="1"/>
          </p:cNvSpPr>
          <p:nvPr>
            <p:ph type="ctrTitle"/>
          </p:nvPr>
        </p:nvSpPr>
        <p:spPr>
          <a:xfrm>
            <a:off x="1524000" y="1333500"/>
            <a:ext cx="9144000" cy="1790700"/>
          </a:xfrm>
        </p:spPr>
        <p:txBody>
          <a:bodyPr vert="horz" lIns="91440" tIns="0" rIns="91440" bIns="0" rtlCol="0" anchor="t" anchorCtr="0">
            <a:noAutofit/>
          </a:bodyPr>
          <a:lstStyle>
            <a:lvl1pPr>
              <a:lnSpc>
                <a:spcPct val="100000"/>
              </a:lnSpc>
              <a:defRPr lang="en-US" sz="4800" dirty="0">
                <a:solidFill>
                  <a:schemeClr val="bg1"/>
                </a:solidFill>
              </a:defRPr>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DA7900C6-1C2C-4612-8672-356C6DDFDCB1}"/>
              </a:ext>
            </a:extLst>
          </p:cNvPr>
          <p:cNvSpPr>
            <a:spLocks noGrp="1"/>
          </p:cNvSpPr>
          <p:nvPr>
            <p:ph type="subTitle" idx="1"/>
          </p:nvPr>
        </p:nvSpPr>
        <p:spPr>
          <a:xfrm>
            <a:off x="1524000" y="3128009"/>
            <a:ext cx="9144000" cy="1287675"/>
          </a:xfrm>
        </p:spPr>
        <p:txBody>
          <a:bodyPr vert="horz" lIns="91440" tIns="45720" rIns="91440" bIns="45720" rtlCol="0" anchor="t" anchorCtr="0">
            <a:noAutofit/>
          </a:bodyPr>
          <a:lstStyle>
            <a:lvl1pPr marL="0" indent="0">
              <a:buNone/>
              <a:defRPr lang="en-US" sz="2400" dirty="0">
                <a:solidFill>
                  <a:schemeClr val="bg1"/>
                </a:solidFill>
                <a:latin typeface="+mj-lt"/>
              </a:defRPr>
            </a:lvl1pPr>
          </a:lstStyle>
          <a:p>
            <a:pPr marL="228600" lvl="0" indent="-228600">
              <a:lnSpc>
                <a:spcPct val="150000"/>
              </a:lnSpc>
              <a:spcAft>
                <a:spcPts val="1200"/>
              </a:spcAft>
            </a:pPr>
            <a:r>
              <a:rPr lang="en-US"/>
              <a:t>Click to edit Master subtitle style</a:t>
            </a:r>
            <a:endParaRPr lang="en-US" dirty="0"/>
          </a:p>
        </p:txBody>
      </p:sp>
      <p:pic>
        <p:nvPicPr>
          <p:cNvPr id="8" name="Picture 7">
            <a:extLst>
              <a:ext uri="{FF2B5EF4-FFF2-40B4-BE49-F238E27FC236}">
                <a16:creationId xmlns:a16="http://schemas.microsoft.com/office/drawing/2014/main" id="{5274E620-B44E-41FF-8FA1-D955BD69C0B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648" r="13926" b="71478"/>
          <a:stretch/>
        </p:blipFill>
        <p:spPr>
          <a:xfrm>
            <a:off x="342899" y="4546601"/>
            <a:ext cx="11715751" cy="2025650"/>
          </a:xfrm>
          <a:prstGeom prst="rect">
            <a:avLst/>
          </a:prstGeom>
        </p:spPr>
      </p:pic>
    </p:spTree>
    <p:extLst>
      <p:ext uri="{BB962C8B-B14F-4D97-AF65-F5344CB8AC3E}">
        <p14:creationId xmlns:p14="http://schemas.microsoft.com/office/powerpoint/2010/main" val="4221146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45A2570-7517-4576-B836-E4E6D3E743B9}"/>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
          <a:stretch/>
        </p:blipFill>
        <p:spPr>
          <a:xfrm>
            <a:off x="269032" y="4801396"/>
            <a:ext cx="11653936" cy="1786228"/>
          </a:xfrm>
          <a:prstGeom prst="rect">
            <a:avLst/>
          </a:prstGeom>
        </p:spPr>
      </p:pic>
      <p:sp>
        <p:nvSpPr>
          <p:cNvPr id="3" name="Content Placeholder 2">
            <a:extLst>
              <a:ext uri="{FF2B5EF4-FFF2-40B4-BE49-F238E27FC236}">
                <a16:creationId xmlns:a16="http://schemas.microsoft.com/office/drawing/2014/main" id="{6859B673-4507-4B72-871E-0018907875DD}"/>
              </a:ext>
            </a:extLst>
          </p:cNvPr>
          <p:cNvSpPr>
            <a:spLocks noGrp="1"/>
          </p:cNvSpPr>
          <p:nvPr>
            <p:ph idx="1"/>
          </p:nvPr>
        </p:nvSpPr>
        <p:spPr>
          <a:xfrm>
            <a:off x="604433" y="1604211"/>
            <a:ext cx="10983131" cy="4572752"/>
          </a:xfrm>
        </p:spPr>
        <p:txBody>
          <a:bodyPr/>
          <a:lstStyle>
            <a:lvl1pPr marL="0" indent="0">
              <a:spcAft>
                <a:spcPts val="1200"/>
              </a:spcAft>
              <a:buSzPct val="25000"/>
              <a:buFont typeface="Segoe UI" panose="020B0502040204020203" pitchFamily="34" charset="0"/>
              <a:buChar char=" "/>
              <a:defRPr sz="1200"/>
            </a:lvl1pPr>
            <a:lvl2pPr marL="401638" indent="7938">
              <a:spcBef>
                <a:spcPts val="600"/>
              </a:spcBef>
              <a:spcAft>
                <a:spcPts val="1200"/>
              </a:spcAft>
              <a:buFont typeface="Segoe UI" panose="020B0502040204020203" pitchFamily="34" charset="0"/>
              <a:buChar char=" "/>
              <a:defRPr sz="1200"/>
            </a:lvl2pPr>
            <a:lvl3pPr marL="1143000" indent="-228600">
              <a:buFont typeface="Segoe UI" panose="020B0502040204020203" pitchFamily="34" charset="0"/>
              <a:buChar char=" "/>
              <a:defRPr/>
            </a:lvl3pPr>
            <a:lvl4pPr marL="1600200" indent="-228600">
              <a:buFont typeface="Segoe UI" panose="020B0502040204020203" pitchFamily="34" charset="0"/>
              <a:buChar char=" "/>
              <a:defRPr/>
            </a:lvl4pPr>
            <a:lvl5pPr marL="2057400" indent="-228600">
              <a:buFont typeface="Segoe UI" panose="020B0502040204020203" pitchFamily="34" charset="0"/>
              <a:buChar char=" "/>
              <a:defRPr/>
            </a:lvl5pPr>
          </a:lstStyle>
          <a:p>
            <a:pPr lvl="0"/>
            <a:r>
              <a:rPr lang="en-US"/>
              <a:t>Click to edit Master text styles</a:t>
            </a:r>
          </a:p>
          <a:p>
            <a:pPr lvl="1"/>
            <a:r>
              <a:rPr lang="en-US"/>
              <a:t>Second level</a:t>
            </a:r>
          </a:p>
        </p:txBody>
      </p:sp>
      <p:sp>
        <p:nvSpPr>
          <p:cNvPr id="9" name="Title 8">
            <a:extLst>
              <a:ext uri="{FF2B5EF4-FFF2-40B4-BE49-F238E27FC236}">
                <a16:creationId xmlns:a16="http://schemas.microsoft.com/office/drawing/2014/main" id="{FB8AB91F-D739-4DD5-859B-B16B125BECF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10340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45A2570-7517-4576-B836-E4E6D3E743B9}"/>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
          <a:stretch/>
        </p:blipFill>
        <p:spPr>
          <a:xfrm>
            <a:off x="269032" y="4801396"/>
            <a:ext cx="11653936" cy="1786228"/>
          </a:xfrm>
          <a:prstGeom prst="rect">
            <a:avLst/>
          </a:prstGeom>
        </p:spPr>
      </p:pic>
      <p:sp>
        <p:nvSpPr>
          <p:cNvPr id="3" name="Content Placeholder 2">
            <a:extLst>
              <a:ext uri="{FF2B5EF4-FFF2-40B4-BE49-F238E27FC236}">
                <a16:creationId xmlns:a16="http://schemas.microsoft.com/office/drawing/2014/main" id="{6859B673-4507-4B72-871E-0018907875DD}"/>
              </a:ext>
            </a:extLst>
          </p:cNvPr>
          <p:cNvSpPr>
            <a:spLocks noGrp="1"/>
          </p:cNvSpPr>
          <p:nvPr>
            <p:ph idx="1"/>
          </p:nvPr>
        </p:nvSpPr>
        <p:spPr>
          <a:xfrm>
            <a:off x="604433" y="1604211"/>
            <a:ext cx="10983131" cy="4572752"/>
          </a:xfrm>
        </p:spPr>
        <p:txBody>
          <a:bodyPr/>
          <a:lstStyle>
            <a:lvl1pPr marL="0" indent="0">
              <a:spcAft>
                <a:spcPts val="1200"/>
              </a:spcAft>
              <a:buSzPct val="25000"/>
              <a:buFont typeface="Segoe UI" panose="020B0502040204020203" pitchFamily="34" charset="0"/>
              <a:buChar char=" "/>
              <a:defRPr sz="1200"/>
            </a:lvl1pPr>
            <a:lvl2pPr marL="401638" indent="7938">
              <a:spcBef>
                <a:spcPts val="600"/>
              </a:spcBef>
              <a:spcAft>
                <a:spcPts val="1200"/>
              </a:spcAft>
              <a:buFont typeface="Segoe UI" panose="020B0502040204020203" pitchFamily="34" charset="0"/>
              <a:buChar char=" "/>
              <a:defRPr sz="1200"/>
            </a:lvl2pPr>
            <a:lvl3pPr marL="1143000" indent="-228600">
              <a:buFont typeface="Segoe UI" panose="020B0502040204020203" pitchFamily="34" charset="0"/>
              <a:buChar char=" "/>
              <a:defRPr/>
            </a:lvl3pPr>
            <a:lvl4pPr marL="1600200" indent="-228600">
              <a:buFont typeface="Segoe UI" panose="020B0502040204020203" pitchFamily="34" charset="0"/>
              <a:buChar char=" "/>
              <a:defRPr/>
            </a:lvl4pPr>
            <a:lvl5pPr marL="2057400" indent="-228600">
              <a:buFont typeface="Segoe UI" panose="020B0502040204020203" pitchFamily="34" charset="0"/>
              <a:buChar char=" "/>
              <a:defRPr/>
            </a:lvl5pPr>
          </a:lstStyle>
          <a:p>
            <a:pPr lvl="0"/>
            <a:r>
              <a:rPr lang="en-US"/>
              <a:t>Click to edit Master text styles</a:t>
            </a:r>
          </a:p>
          <a:p>
            <a:pPr lvl="1"/>
            <a:r>
              <a:rPr lang="en-US"/>
              <a:t>Second level</a:t>
            </a:r>
          </a:p>
        </p:txBody>
      </p:sp>
      <p:sp>
        <p:nvSpPr>
          <p:cNvPr id="4" name="Title 3">
            <a:extLst>
              <a:ext uri="{FF2B5EF4-FFF2-40B4-BE49-F238E27FC236}">
                <a16:creationId xmlns:a16="http://schemas.microsoft.com/office/drawing/2014/main" id="{0E770BB0-A521-41C6-A0AE-BEE679D2AD1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0465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F89203F-46EF-44A2-956A-7FF6AF93BE7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
          <a:stretch/>
        </p:blipFill>
        <p:spPr>
          <a:xfrm>
            <a:off x="269032" y="4801396"/>
            <a:ext cx="11653936" cy="1786228"/>
          </a:xfrm>
          <a:prstGeom prst="rect">
            <a:avLst/>
          </a:prstGeom>
        </p:spPr>
      </p:pic>
      <p:sp>
        <p:nvSpPr>
          <p:cNvPr id="8" name="Content Placeholder 2">
            <a:extLst>
              <a:ext uri="{FF2B5EF4-FFF2-40B4-BE49-F238E27FC236}">
                <a16:creationId xmlns:a16="http://schemas.microsoft.com/office/drawing/2014/main" id="{D1D47175-944E-463B-ABBB-06669A473913}"/>
              </a:ext>
            </a:extLst>
          </p:cNvPr>
          <p:cNvSpPr>
            <a:spLocks noGrp="1"/>
          </p:cNvSpPr>
          <p:nvPr>
            <p:ph idx="1"/>
          </p:nvPr>
        </p:nvSpPr>
        <p:spPr>
          <a:xfrm>
            <a:off x="1090862" y="1507068"/>
            <a:ext cx="3192379" cy="4669896"/>
          </a:xfrm>
        </p:spPr>
        <p:txBody>
          <a:bodyPr anchor="ctr"/>
          <a:lstStyle>
            <a:lvl1pPr marL="0" indent="0" algn="l">
              <a:lnSpc>
                <a:spcPct val="150000"/>
              </a:lnSpc>
              <a:spcAft>
                <a:spcPts val="1200"/>
              </a:spcAft>
              <a:buSzPct val="25000"/>
              <a:buFont typeface="Segoe UI" panose="020B0502040204020203" pitchFamily="34" charset="0"/>
              <a:buChar char=" "/>
              <a:defRPr sz="1200"/>
            </a:lvl1pPr>
            <a:lvl2pPr marL="401638" indent="7938" algn="l">
              <a:spcBef>
                <a:spcPts val="600"/>
              </a:spcBef>
              <a:spcAft>
                <a:spcPts val="1200"/>
              </a:spcAft>
              <a:buFont typeface="Segoe UI" panose="020B0502040204020203" pitchFamily="34" charset="0"/>
              <a:buChar char=" "/>
              <a:defRPr sz="1200"/>
            </a:lvl2pPr>
            <a:lvl3pPr marL="1143000" indent="-228600">
              <a:buFont typeface="Segoe UI" panose="020B0502040204020203" pitchFamily="34" charset="0"/>
              <a:buChar char=" "/>
              <a:defRPr/>
            </a:lvl3pPr>
            <a:lvl4pPr marL="1600200" indent="-228600">
              <a:buFont typeface="Segoe UI" panose="020B0502040204020203" pitchFamily="34" charset="0"/>
              <a:buChar char=" "/>
              <a:defRPr/>
            </a:lvl4pPr>
            <a:lvl5pPr marL="2057400" indent="-228600">
              <a:buFont typeface="Segoe UI" panose="020B0502040204020203" pitchFamily="34" charset="0"/>
              <a:buChar char=" "/>
              <a:defRPr/>
            </a:lvl5pPr>
          </a:lstStyle>
          <a:p>
            <a:pPr lvl="0"/>
            <a:r>
              <a:rPr lang="en-US"/>
              <a:t>Click to edit Master text styles</a:t>
            </a:r>
          </a:p>
          <a:p>
            <a:pPr lvl="1"/>
            <a:r>
              <a:rPr lang="en-US"/>
              <a:t>Second level</a:t>
            </a:r>
          </a:p>
        </p:txBody>
      </p:sp>
      <p:sp>
        <p:nvSpPr>
          <p:cNvPr id="9" name="Content Placeholder 2">
            <a:extLst>
              <a:ext uri="{FF2B5EF4-FFF2-40B4-BE49-F238E27FC236}">
                <a16:creationId xmlns:a16="http://schemas.microsoft.com/office/drawing/2014/main" id="{A40725B0-0DB7-41CE-9C4C-39E8D0F6325E}"/>
              </a:ext>
            </a:extLst>
          </p:cNvPr>
          <p:cNvSpPr>
            <a:spLocks noGrp="1"/>
          </p:cNvSpPr>
          <p:nvPr>
            <p:ph idx="13"/>
          </p:nvPr>
        </p:nvSpPr>
        <p:spPr>
          <a:xfrm>
            <a:off x="4395537" y="1507068"/>
            <a:ext cx="7143905" cy="4669896"/>
          </a:xfrm>
        </p:spPr>
        <p:txBody>
          <a:bodyPr anchor="ctr"/>
          <a:lstStyle>
            <a:lvl1pPr marL="0" indent="0">
              <a:spcAft>
                <a:spcPts val="1200"/>
              </a:spcAft>
              <a:buSzPct val="25000"/>
              <a:buFont typeface="Segoe UI" panose="020B0502040204020203" pitchFamily="34" charset="0"/>
              <a:buChar char=" "/>
              <a:defRPr sz="1200"/>
            </a:lvl1pPr>
            <a:lvl2pPr marL="401638" indent="7938">
              <a:spcBef>
                <a:spcPts val="600"/>
              </a:spcBef>
              <a:spcAft>
                <a:spcPts val="1200"/>
              </a:spcAft>
              <a:buFont typeface="Segoe UI" panose="020B0502040204020203" pitchFamily="34" charset="0"/>
              <a:buChar char=" "/>
              <a:defRPr sz="1200"/>
            </a:lvl2pPr>
            <a:lvl3pPr marL="1143000" indent="-228600">
              <a:buFont typeface="Segoe UI" panose="020B0502040204020203" pitchFamily="34" charset="0"/>
              <a:buChar char=" "/>
              <a:defRPr/>
            </a:lvl3pPr>
            <a:lvl4pPr marL="1600200" indent="-228600">
              <a:buFont typeface="Segoe UI" panose="020B0502040204020203" pitchFamily="34" charset="0"/>
              <a:buChar char=" "/>
              <a:defRPr/>
            </a:lvl4pPr>
            <a:lvl5pPr marL="2057400" indent="-228600">
              <a:buFont typeface="Segoe UI" panose="020B0502040204020203" pitchFamily="34" charset="0"/>
              <a:buChar char=" "/>
              <a:defRPr/>
            </a:lvl5pPr>
          </a:lstStyle>
          <a:p>
            <a:pPr lvl="0"/>
            <a:r>
              <a:rPr lang="en-US"/>
              <a:t>Click to edit Master text styles</a:t>
            </a:r>
          </a:p>
          <a:p>
            <a:pPr lvl="1"/>
            <a:r>
              <a:rPr lang="en-US"/>
              <a:t>Second level</a:t>
            </a:r>
          </a:p>
        </p:txBody>
      </p:sp>
      <p:sp>
        <p:nvSpPr>
          <p:cNvPr id="11" name="Title 10">
            <a:extLst>
              <a:ext uri="{FF2B5EF4-FFF2-40B4-BE49-F238E27FC236}">
                <a16:creationId xmlns:a16="http://schemas.microsoft.com/office/drawing/2014/main" id="{F9E63483-559C-4A6F-B04F-D6C56A3CC09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49444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Rectangle 8"/>
          <p:cNvSpPr/>
          <p:nvPr userDrawn="1"/>
        </p:nvSpPr>
        <p:spPr>
          <a:xfrm>
            <a:off x="254951" y="262784"/>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userDrawn="1"/>
        </p:nvSpPr>
        <p:spPr bwMode="blackWhite">
          <a:xfrm>
            <a:off x="254950" y="262784"/>
            <a:ext cx="11682101" cy="207264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521208" y="1536192"/>
            <a:ext cx="6876288" cy="640080"/>
          </a:xfrm>
        </p:spPr>
        <p:txBody>
          <a:bodyPr>
            <a:normAutofit/>
          </a:bodyPr>
          <a:lstStyle>
            <a:lvl1pPr>
              <a:defRPr sz="3600">
                <a:solidFill>
                  <a:schemeClr val="bg1"/>
                </a:solidFill>
              </a:defRPr>
            </a:lvl1pPr>
          </a:lstStyle>
          <a:p>
            <a:r>
              <a:rPr lang="en-US"/>
              <a:t>Click to edit Master title style</a:t>
            </a:r>
            <a:endParaRPr lang="en-US" dirty="0"/>
          </a:p>
        </p:txBody>
      </p:sp>
      <p:sp>
        <p:nvSpPr>
          <p:cNvPr id="7" name="Content Placeholder 6"/>
          <p:cNvSpPr>
            <a:spLocks noGrp="1"/>
          </p:cNvSpPr>
          <p:nvPr>
            <p:ph sz="quarter" idx="13"/>
          </p:nvPr>
        </p:nvSpPr>
        <p:spPr>
          <a:xfrm>
            <a:off x="539496" y="2560320"/>
            <a:ext cx="9445752" cy="3977640"/>
          </a:xfrm>
        </p:spPr>
        <p:txBody>
          <a:bodyPr vert="horz" lIns="91440" tIns="45720" rIns="91440" bIns="45720" rtlCol="0">
            <a:normAutofit/>
          </a:bodyPr>
          <a:lstStyle>
            <a:lvl1pPr>
              <a:defRPr lang="en-US" sz="2400" smtClean="0">
                <a:solidFill>
                  <a:schemeClr val="tx1">
                    <a:lumMod val="75000"/>
                    <a:lumOff val="25000"/>
                  </a:schemeClr>
                </a:solidFill>
                <a:latin typeface="+mj-lt"/>
              </a:defRPr>
            </a:lvl1pPr>
            <a:lvl2pPr>
              <a:defRPr lang="en-US" sz="1200" dirty="0" smtClean="0">
                <a:solidFill>
                  <a:schemeClr val="tx1">
                    <a:lumMod val="75000"/>
                    <a:lumOff val="25000"/>
                  </a:schemeClr>
                </a:solidFill>
              </a:defRPr>
            </a:lvl2pPr>
            <a:lvl3pPr>
              <a:defRPr lang="en-US" sz="1200" dirty="0" smtClean="0">
                <a:solidFill>
                  <a:schemeClr val="tx1">
                    <a:lumMod val="75000"/>
                    <a:lumOff val="25000"/>
                  </a:schemeClr>
                </a:solidFill>
              </a:defRPr>
            </a:lvl3pPr>
            <a:lvl4pPr>
              <a:defRPr lang="en-US" sz="1200" dirty="0" smtClean="0">
                <a:solidFill>
                  <a:schemeClr val="tx1">
                    <a:lumMod val="75000"/>
                    <a:lumOff val="25000"/>
                  </a:schemeClr>
                </a:solidFill>
              </a:defRPr>
            </a:lvl4pPr>
            <a:lvl5pPr>
              <a:defRPr lang="en-US" sz="1200" dirty="0">
                <a:solidFill>
                  <a:schemeClr val="tx1">
                    <a:lumMod val="75000"/>
                    <a:lumOff val="25000"/>
                  </a:schemeClr>
                </a:solidFill>
              </a:defRPr>
            </a:lvl5pPr>
          </a:lstStyle>
          <a:p>
            <a:pPr marL="0" lvl="0" indent="0">
              <a:lnSpc>
                <a:spcPct val="150000"/>
              </a:lnSpc>
              <a:spcBef>
                <a:spcPts val="1000"/>
              </a:spcBef>
              <a:spcAft>
                <a:spcPts val="1200"/>
              </a:spcAft>
              <a:buNone/>
            </a:pPr>
            <a:r>
              <a:rPr lang="en-US"/>
              <a:t>Click to edit Master text styles</a:t>
            </a:r>
          </a:p>
          <a:p>
            <a:pPr marL="0" lvl="1" indent="0">
              <a:lnSpc>
                <a:spcPct val="150000"/>
              </a:lnSpc>
              <a:spcBef>
                <a:spcPts val="1000"/>
              </a:spcBef>
              <a:spcAft>
                <a:spcPts val="1200"/>
              </a:spcAft>
              <a:buNone/>
            </a:pPr>
            <a:r>
              <a:rPr lang="en-US"/>
              <a:t>Second level</a:t>
            </a:r>
          </a:p>
          <a:p>
            <a:pPr marL="0" lvl="2" indent="0">
              <a:lnSpc>
                <a:spcPct val="150000"/>
              </a:lnSpc>
              <a:spcBef>
                <a:spcPts val="1000"/>
              </a:spcBef>
              <a:spcAft>
                <a:spcPts val="1200"/>
              </a:spcAft>
              <a:buNone/>
            </a:pPr>
            <a:r>
              <a:rPr lang="en-US"/>
              <a:t>Third level</a:t>
            </a:r>
          </a:p>
          <a:p>
            <a:pPr marL="0" lvl="3" indent="0">
              <a:lnSpc>
                <a:spcPct val="150000"/>
              </a:lnSpc>
              <a:spcBef>
                <a:spcPts val="1000"/>
              </a:spcBef>
              <a:spcAft>
                <a:spcPts val="1200"/>
              </a:spcAft>
              <a:buNone/>
            </a:pPr>
            <a:r>
              <a:rPr lang="en-US"/>
              <a:t>Fourth level</a:t>
            </a:r>
          </a:p>
          <a:p>
            <a:pPr marL="0" lvl="4" indent="0">
              <a:lnSpc>
                <a:spcPct val="150000"/>
              </a:lnSpc>
              <a:spcBef>
                <a:spcPts val="1000"/>
              </a:spcBef>
              <a:spcAft>
                <a:spcPts val="1200"/>
              </a:spcAft>
              <a:buNone/>
            </a:pPr>
            <a:r>
              <a:rPr lang="en-US"/>
              <a:t>Fifth level</a:t>
            </a:r>
            <a:endParaRPr lang="en-US" dirty="0"/>
          </a:p>
        </p:txBody>
      </p:sp>
    </p:spTree>
    <p:extLst>
      <p:ext uri="{BB962C8B-B14F-4D97-AF65-F5344CB8AC3E}">
        <p14:creationId xmlns:p14="http://schemas.microsoft.com/office/powerpoint/2010/main" val="697828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Rectangle 8"/>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12" name="Straight Connector 11"/>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0017C897-2775-4930-B0BE-BEB72453232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48158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9" name="Rectangle 8"/>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12" name="Straight Connector 11"/>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D258610D-0376-4D1E-8ED8-29382288BB0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1783" t="-3"/>
          <a:stretch/>
        </p:blipFill>
        <p:spPr>
          <a:xfrm>
            <a:off x="269032" y="4801396"/>
            <a:ext cx="11653936" cy="1786228"/>
          </a:xfrm>
          <a:prstGeom prst="rect">
            <a:avLst/>
          </a:prstGeom>
        </p:spPr>
      </p:pic>
      <p:sp>
        <p:nvSpPr>
          <p:cNvPr id="3" name="Title 2">
            <a:extLst>
              <a:ext uri="{FF2B5EF4-FFF2-40B4-BE49-F238E27FC236}">
                <a16:creationId xmlns:a16="http://schemas.microsoft.com/office/drawing/2014/main" id="{21C16CD2-606C-441E-BBA3-51767980CCA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93501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6675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D5FD28E-AEC9-43B8-86F4-9CD3C41D49D7}"/>
              </a:ext>
            </a:extLst>
          </p:cNvPr>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sp>
        <p:nvSpPr>
          <p:cNvPr id="2" name="Title Placeholder 1">
            <a:extLst>
              <a:ext uri="{FF2B5EF4-FFF2-40B4-BE49-F238E27FC236}">
                <a16:creationId xmlns:a16="http://schemas.microsoft.com/office/drawing/2014/main" id="{C5AFE014-E3CD-4B9A-A705-F1CADD8F420B}"/>
              </a:ext>
            </a:extLst>
          </p:cNvPr>
          <p:cNvSpPr>
            <a:spLocks noGrp="1"/>
          </p:cNvSpPr>
          <p:nvPr>
            <p:ph type="title"/>
          </p:nvPr>
        </p:nvSpPr>
        <p:spPr>
          <a:xfrm>
            <a:off x="604434" y="448628"/>
            <a:ext cx="10983132" cy="747763"/>
          </a:xfrm>
          <a:prstGeom prst="rect">
            <a:avLst/>
          </a:prstGeom>
        </p:spPr>
        <p:txBody>
          <a:bodyPr vert="horz" lIns="91440" tIns="45720" rIns="91440" bIns="45720" rtlCol="0" anchor="ctr" anchorCtr="0">
            <a:normAutofit/>
          </a:bodyPr>
          <a:lstStyle/>
          <a:p>
            <a:pPr lvl="0"/>
            <a:r>
              <a:rPr lang="en-US"/>
              <a:t>Click to edit Master title style</a:t>
            </a:r>
            <a:endParaRPr lang="en-US" dirty="0"/>
          </a:p>
        </p:txBody>
      </p:sp>
      <p:sp>
        <p:nvSpPr>
          <p:cNvPr id="3" name="Text Placeholder 2">
            <a:extLst>
              <a:ext uri="{FF2B5EF4-FFF2-40B4-BE49-F238E27FC236}">
                <a16:creationId xmlns:a16="http://schemas.microsoft.com/office/drawing/2014/main" id="{61ADE5F7-8A52-43AD-8F30-F13CF54506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DC85AE-A002-4BA3-8D90-3960ED0FF8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44E560-77BF-4D1A-B6E7-CD55CE12B1B8}" type="datetimeFigureOut">
              <a:rPr lang="en-US" smtClean="0"/>
              <a:t>12/25/2023</a:t>
            </a:fld>
            <a:endParaRPr lang="en-US"/>
          </a:p>
        </p:txBody>
      </p:sp>
      <p:sp>
        <p:nvSpPr>
          <p:cNvPr id="5" name="Footer Placeholder 4">
            <a:extLst>
              <a:ext uri="{FF2B5EF4-FFF2-40B4-BE49-F238E27FC236}">
                <a16:creationId xmlns:a16="http://schemas.microsoft.com/office/drawing/2014/main" id="{02103AA5-C732-4ECB-88D6-DAA20E2C1C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C280433-CBB5-49C5-B032-5A800E5D09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59379A-16E2-4C4A-96D0-A52C442257E7}" type="slidenum">
              <a:rPr lang="en-US" smtClean="0"/>
              <a:t>‹#›</a:t>
            </a:fld>
            <a:endParaRPr lang="en-US"/>
          </a:p>
        </p:txBody>
      </p:sp>
      <p:cxnSp>
        <p:nvCxnSpPr>
          <p:cNvPr id="8" name="Straight Connector 7">
            <a:extLst>
              <a:ext uri="{FF2B5EF4-FFF2-40B4-BE49-F238E27FC236}">
                <a16:creationId xmlns:a16="http://schemas.microsoft.com/office/drawing/2014/main" id="{E32A06DA-7FF5-4DDE-94D0-63A83DB241E8}"/>
              </a:ext>
            </a:extLst>
          </p:cNvPr>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85140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52" r:id="rId4"/>
    <p:sldLayoutId id="2147483660" r:id="rId5"/>
    <p:sldLayoutId id="2147483662" r:id="rId6"/>
    <p:sldLayoutId id="2147483661" r:id="rId7"/>
    <p:sldLayoutId id="2147483655" r:id="rId8"/>
  </p:sldLayoutIdLst>
  <p:txStyles>
    <p:titleStyle>
      <a:lvl1pPr algn="l" defTabSz="914400" rtl="0" eaLnBrk="1" latinLnBrk="0" hangingPunct="1">
        <a:lnSpc>
          <a:spcPct val="90000"/>
        </a:lnSpc>
        <a:spcBef>
          <a:spcPct val="0"/>
        </a:spcBef>
        <a:buNone/>
        <a:defRPr lang="en-US" sz="2800" kern="1200">
          <a:solidFill>
            <a:schemeClr val="bg2">
              <a:lumMod val="2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E40E8-EB6A-48E6-88FD-8A78F56FA862}"/>
              </a:ext>
            </a:extLst>
          </p:cNvPr>
          <p:cNvSpPr>
            <a:spLocks noGrp="1"/>
          </p:cNvSpPr>
          <p:nvPr>
            <p:ph type="title"/>
          </p:nvPr>
        </p:nvSpPr>
        <p:spPr/>
        <p:txBody>
          <a:bodyPr>
            <a:normAutofit fontScale="900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poultry diseases </a:t>
            </a:r>
            <a:b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fourth stage</a:t>
            </a:r>
            <a:endParaRPr lang="en-US" dirty="0"/>
          </a:p>
        </p:txBody>
      </p:sp>
      <p:pic>
        <p:nvPicPr>
          <p:cNvPr id="3" name="Picture 2" descr="Image result for university of basrah logo">
            <a:extLst>
              <a:ext uri="{FF2B5EF4-FFF2-40B4-BE49-F238E27FC236}">
                <a16:creationId xmlns:a16="http://schemas.microsoft.com/office/drawing/2014/main" id="{AC7C5791-C52E-4B1D-BD89-5A3170C378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656" y="382171"/>
            <a:ext cx="1221248" cy="1200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7FA79385-C41B-4D2D-8EF9-5F00FB88E519}"/>
              </a:ext>
            </a:extLst>
          </p:cNvPr>
          <p:cNvPicPr>
            <a:picLocks noChangeAspect="1"/>
          </p:cNvPicPr>
          <p:nvPr/>
        </p:nvPicPr>
        <p:blipFill>
          <a:blip r:embed="rId3"/>
          <a:stretch>
            <a:fillRect/>
          </a:stretch>
        </p:blipFill>
        <p:spPr>
          <a:xfrm>
            <a:off x="10215847" y="382171"/>
            <a:ext cx="1371719" cy="1341236"/>
          </a:xfrm>
          <a:prstGeom prst="rect">
            <a:avLst/>
          </a:prstGeom>
        </p:spPr>
      </p:pic>
      <p:sp>
        <p:nvSpPr>
          <p:cNvPr id="8" name="TextBox 7">
            <a:extLst>
              <a:ext uri="{FF2B5EF4-FFF2-40B4-BE49-F238E27FC236}">
                <a16:creationId xmlns:a16="http://schemas.microsoft.com/office/drawing/2014/main" id="{A06B8AC9-89EA-4281-AEF8-C13C7A1A3D01}"/>
              </a:ext>
            </a:extLst>
          </p:cNvPr>
          <p:cNvSpPr txBox="1"/>
          <p:nvPr/>
        </p:nvSpPr>
        <p:spPr>
          <a:xfrm>
            <a:off x="2709909" y="1538741"/>
            <a:ext cx="6094520" cy="1077218"/>
          </a:xfrm>
          <a:prstGeom prst="rect">
            <a:avLst/>
          </a:prstGeom>
          <a:noFill/>
        </p:spPr>
        <p:txBody>
          <a:bodyPr wrap="square">
            <a:spAutoFit/>
          </a:bodyPr>
          <a:lstStyle/>
          <a:p>
            <a:pPr algn="justLow"/>
            <a:r>
              <a:rPr lang="en-US" sz="3200" b="1" dirty="0">
                <a:latin typeface="Times New Roman" panose="02020603050405020304" pitchFamily="18" charset="0"/>
                <a:cs typeface="Times New Roman" panose="02020603050405020304" pitchFamily="18" charset="0"/>
              </a:rPr>
              <a:t>Ascites, mycotoxicosis, and fatty   liver and kidney syndrome</a:t>
            </a:r>
          </a:p>
        </p:txBody>
      </p:sp>
      <p:sp>
        <p:nvSpPr>
          <p:cNvPr id="10" name="TextBox 9">
            <a:extLst>
              <a:ext uri="{FF2B5EF4-FFF2-40B4-BE49-F238E27FC236}">
                <a16:creationId xmlns:a16="http://schemas.microsoft.com/office/drawing/2014/main" id="{92233AEE-6084-47DF-B65B-BA335D07147A}"/>
              </a:ext>
            </a:extLst>
          </p:cNvPr>
          <p:cNvSpPr txBox="1"/>
          <p:nvPr/>
        </p:nvSpPr>
        <p:spPr>
          <a:xfrm>
            <a:off x="3295834" y="3754332"/>
            <a:ext cx="6094520"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Dr. </a:t>
            </a:r>
            <a:r>
              <a:rPr kumimoji="0" lang="en-US" sz="24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Isam</a:t>
            </a:r>
            <a:r>
              <a:rPr kumimoji="0" lang="en-US" sz="24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Azeez</a:t>
            </a:r>
            <a:endParaRPr kumimoji="0" lang="en-GB" sz="24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Department of Pathology and Poultry Disease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College of Veterinary Medicine</a:t>
            </a:r>
            <a:br>
              <a:rPr kumimoji="0" lang="en-US" sz="24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br>
            <a:r>
              <a:rPr kumimoji="0" lang="en-US" sz="24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university of </a:t>
            </a:r>
            <a:r>
              <a:rPr kumimoji="0" lang="en-US" sz="24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Basrah</a:t>
            </a:r>
            <a:endParaRPr kumimoji="0" lang="en-GB" sz="24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1559192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4FD4D-5161-46CF-8E5C-B36508F35809}"/>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M</a:t>
            </a:r>
            <a:r>
              <a:rPr lang="en-US" sz="2800" dirty="0">
                <a:latin typeface="Times New Roman" panose="02020603050405020304" pitchFamily="18" charset="0"/>
                <a:cs typeface="Times New Roman" panose="02020603050405020304" pitchFamily="18" charset="0"/>
              </a:rPr>
              <a:t>ycotoxicosis</a:t>
            </a:r>
            <a:endParaRPr lang="en-US" dirty="0"/>
          </a:p>
        </p:txBody>
      </p:sp>
      <p:sp>
        <p:nvSpPr>
          <p:cNvPr id="3" name="Content Placeholder 17" descr="Try it yourself with the parrot on the right:">
            <a:extLst>
              <a:ext uri="{FF2B5EF4-FFF2-40B4-BE49-F238E27FC236}">
                <a16:creationId xmlns:a16="http://schemas.microsoft.com/office/drawing/2014/main" id="{97AA353E-E722-4B84-B6FC-BA525C346A84}"/>
              </a:ext>
            </a:extLst>
          </p:cNvPr>
          <p:cNvSpPr txBox="1">
            <a:spLocks/>
          </p:cNvSpPr>
          <p:nvPr/>
        </p:nvSpPr>
        <p:spPr>
          <a:xfrm>
            <a:off x="541609" y="1319643"/>
            <a:ext cx="5110161" cy="2808473"/>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Aft>
                <a:spcPts val="2000"/>
              </a:spcAft>
              <a:buNone/>
            </a:pPr>
            <a:r>
              <a:rPr lang="en-US" sz="2400" dirty="0">
                <a:solidFill>
                  <a:prstClr val="black">
                    <a:lumMod val="75000"/>
                    <a:lumOff val="25000"/>
                  </a:prstClr>
                </a:solidFill>
                <a:latin typeface="Times New Roman" panose="02020603050405020304" pitchFamily="18" charset="0"/>
                <a:cs typeface="Times New Roman" panose="02020603050405020304" pitchFamily="18" charset="0"/>
              </a:rPr>
              <a:t>The kidneys for any macroscopic lesions or abnormalities, such as discoloration, enlargement, hemorrhages.</a:t>
            </a:r>
          </a:p>
        </p:txBody>
      </p:sp>
      <p:pic>
        <p:nvPicPr>
          <p:cNvPr id="21" name="Picture 20">
            <a:extLst>
              <a:ext uri="{FF2B5EF4-FFF2-40B4-BE49-F238E27FC236}">
                <a16:creationId xmlns:a16="http://schemas.microsoft.com/office/drawing/2014/main" id="{957815BC-B41F-4BC7-A733-75C2D3A6B012}"/>
              </a:ext>
            </a:extLst>
          </p:cNvPr>
          <p:cNvPicPr>
            <a:picLocks noChangeAspect="1"/>
          </p:cNvPicPr>
          <p:nvPr/>
        </p:nvPicPr>
        <p:blipFill>
          <a:blip r:embed="rId2"/>
          <a:stretch>
            <a:fillRect/>
          </a:stretch>
        </p:blipFill>
        <p:spPr>
          <a:xfrm>
            <a:off x="7693102" y="2615999"/>
            <a:ext cx="3552825" cy="2371725"/>
          </a:xfrm>
          <a:prstGeom prst="rect">
            <a:avLst/>
          </a:prstGeom>
        </p:spPr>
      </p:pic>
    </p:spTree>
    <p:extLst>
      <p:ext uri="{BB962C8B-B14F-4D97-AF65-F5344CB8AC3E}">
        <p14:creationId xmlns:p14="http://schemas.microsoft.com/office/powerpoint/2010/main" val="12491021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62223-16F2-4B2D-B1D4-66612A347692}"/>
              </a:ext>
            </a:extLst>
          </p:cNvPr>
          <p:cNvSpPr>
            <a:spLocks noGrp="1"/>
          </p:cNvSpPr>
          <p:nvPr>
            <p:ph type="title"/>
          </p:nvPr>
        </p:nvSpPr>
        <p:spPr/>
        <p:txBody>
          <a:bodyPr>
            <a:normAutofit fontScale="90000"/>
          </a:bodyPr>
          <a:lstStyle/>
          <a:p>
            <a:r>
              <a:rPr lang="en-US" sz="2800" dirty="0">
                <a:latin typeface="Times New Roman" panose="02020603050405020304" pitchFamily="18" charset="0"/>
                <a:cs typeface="Times New Roman" panose="02020603050405020304" pitchFamily="18" charset="0"/>
              </a:rPr>
              <a:t>Fatty liver and kidney syndrome </a:t>
            </a:r>
            <a:br>
              <a:rPr lang="en-US" sz="2800" dirty="0">
                <a:latin typeface="Times New Roman" panose="02020603050405020304" pitchFamily="18" charset="0"/>
                <a:cs typeface="Times New Roman" panose="02020603050405020304" pitchFamily="18" charset="0"/>
              </a:rPr>
            </a:br>
            <a:endParaRPr lang="en-US" dirty="0"/>
          </a:p>
        </p:txBody>
      </p:sp>
      <p:sp>
        <p:nvSpPr>
          <p:cNvPr id="4" name="TextBox 3">
            <a:extLst>
              <a:ext uri="{FF2B5EF4-FFF2-40B4-BE49-F238E27FC236}">
                <a16:creationId xmlns:a16="http://schemas.microsoft.com/office/drawing/2014/main" id="{9CEC7D3F-2D52-4B47-8262-0099A0657E73}"/>
              </a:ext>
            </a:extLst>
          </p:cNvPr>
          <p:cNvSpPr txBox="1"/>
          <p:nvPr/>
        </p:nvSpPr>
        <p:spPr>
          <a:xfrm>
            <a:off x="604434" y="1579304"/>
            <a:ext cx="9365942" cy="1953868"/>
          </a:xfrm>
          <a:prstGeom prst="rect">
            <a:avLst/>
          </a:prstGeom>
          <a:noFill/>
        </p:spPr>
        <p:txBody>
          <a:bodyPr wrap="square">
            <a:spAutoFit/>
          </a:bodyPr>
          <a:lstStyle/>
          <a:p>
            <a:pPr>
              <a:lnSpc>
                <a:spcPct val="150000"/>
              </a:lnSpc>
            </a:pPr>
            <a:r>
              <a:rPr lang="en-US" sz="2800" dirty="0">
                <a:latin typeface="Times New Roman" panose="02020603050405020304" pitchFamily="18" charset="0"/>
                <a:cs typeface="Times New Roman" panose="02020603050405020304" pitchFamily="18" charset="0"/>
              </a:rPr>
              <a:t>chickens worldwide, including commercial layers and broiler breeders. FLKS is associated with high‐energy diets along with restricted exercise and is most common during hot weather.</a:t>
            </a:r>
          </a:p>
        </p:txBody>
      </p:sp>
    </p:spTree>
    <p:extLst>
      <p:ext uri="{BB962C8B-B14F-4D97-AF65-F5344CB8AC3E}">
        <p14:creationId xmlns:p14="http://schemas.microsoft.com/office/powerpoint/2010/main" val="24213744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Fatty liver haemorrhagic syndrome | The Poultry Site">
            <a:extLst>
              <a:ext uri="{FF2B5EF4-FFF2-40B4-BE49-F238E27FC236}">
                <a16:creationId xmlns:a16="http://schemas.microsoft.com/office/drawing/2014/main" id="{3327DD65-3141-4DF9-B3D2-4FCFA17855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6114" y="1356297"/>
            <a:ext cx="8564733" cy="509195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D1E1154-0262-449F-A43F-E5806E21EA66}"/>
              </a:ext>
            </a:extLst>
          </p:cNvPr>
          <p:cNvSpPr txBox="1"/>
          <p:nvPr/>
        </p:nvSpPr>
        <p:spPr>
          <a:xfrm>
            <a:off x="1316114" y="609885"/>
            <a:ext cx="6094520" cy="584775"/>
          </a:xfrm>
          <a:prstGeom prst="rect">
            <a:avLst/>
          </a:prstGeom>
          <a:noFill/>
        </p:spPr>
        <p:txBody>
          <a:bodyPr wrap="square">
            <a:spAutoFit/>
          </a:bodyPr>
          <a:lstStyle/>
          <a:p>
            <a:r>
              <a:rPr lang="en-US" sz="3200" dirty="0">
                <a:latin typeface="Times New Roman" panose="02020603050405020304" pitchFamily="18" charset="0"/>
                <a:cs typeface="Times New Roman" panose="02020603050405020304" pitchFamily="18" charset="0"/>
              </a:rPr>
              <a:t>Fatty liver and kidney syndrome </a:t>
            </a:r>
          </a:p>
        </p:txBody>
      </p:sp>
    </p:spTree>
    <p:extLst>
      <p:ext uri="{BB962C8B-B14F-4D97-AF65-F5344CB8AC3E}">
        <p14:creationId xmlns:p14="http://schemas.microsoft.com/office/powerpoint/2010/main" val="37388504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 RARE OCCURRENCE OF FATTY LIVER KIDNEY SYNDROME (FLKS) IN AN ADULT  CROSSBRED CHICKEN– A CASE STUDY | Semantic Scholar">
            <a:extLst>
              <a:ext uri="{FF2B5EF4-FFF2-40B4-BE49-F238E27FC236}">
                <a16:creationId xmlns:a16="http://schemas.microsoft.com/office/drawing/2014/main" id="{60EFA349-B6DB-4FC2-AC18-D3CABB42CF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5479" y="1315624"/>
            <a:ext cx="4063268" cy="306106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E45A7EF-7D9C-4E0D-86A8-48F6AF201FE7}"/>
              </a:ext>
            </a:extLst>
          </p:cNvPr>
          <p:cNvSpPr txBox="1"/>
          <p:nvPr/>
        </p:nvSpPr>
        <p:spPr>
          <a:xfrm>
            <a:off x="2132860" y="467842"/>
            <a:ext cx="6094520" cy="584775"/>
          </a:xfrm>
          <a:prstGeom prst="rect">
            <a:avLst/>
          </a:prstGeom>
          <a:noFill/>
        </p:spPr>
        <p:txBody>
          <a:bodyPr wrap="square">
            <a:spAutoFit/>
          </a:bodyPr>
          <a:lstStyle/>
          <a:p>
            <a:r>
              <a:rPr lang="en-US" sz="3200" dirty="0">
                <a:latin typeface="Times New Roman" panose="02020603050405020304" pitchFamily="18" charset="0"/>
                <a:cs typeface="Times New Roman" panose="02020603050405020304" pitchFamily="18" charset="0"/>
              </a:rPr>
              <a:t>Fatty liver and kidney syndrome </a:t>
            </a:r>
          </a:p>
        </p:txBody>
      </p:sp>
      <p:sp>
        <p:nvSpPr>
          <p:cNvPr id="7" name="TextBox 6">
            <a:extLst>
              <a:ext uri="{FF2B5EF4-FFF2-40B4-BE49-F238E27FC236}">
                <a16:creationId xmlns:a16="http://schemas.microsoft.com/office/drawing/2014/main" id="{D0CD9C11-BD45-4B29-9BA0-B6D41B5EADD2}"/>
              </a:ext>
            </a:extLst>
          </p:cNvPr>
          <p:cNvSpPr txBox="1"/>
          <p:nvPr/>
        </p:nvSpPr>
        <p:spPr>
          <a:xfrm>
            <a:off x="357324" y="1315624"/>
            <a:ext cx="6727056" cy="2795958"/>
          </a:xfrm>
          <a:prstGeom prst="rect">
            <a:avLst/>
          </a:prstGeom>
          <a:noFill/>
        </p:spPr>
        <p:txBody>
          <a:bodyPr wrap="square">
            <a:spAutoFit/>
          </a:bodyPr>
          <a:lstStyle/>
          <a:p>
            <a:pPr algn="l">
              <a:lnSpc>
                <a:spcPct val="150000"/>
              </a:lnSpc>
              <a:buFont typeface="Arial" panose="020B0604020202020204" pitchFamily="34" charset="0"/>
              <a:buChar char="•"/>
            </a:pPr>
            <a:r>
              <a:rPr lang="en-US" sz="2400" b="0" i="0" dirty="0">
                <a:solidFill>
                  <a:srgbClr val="000000"/>
                </a:solidFill>
                <a:effectLst/>
                <a:latin typeface="Times New Roman" panose="02020603050405020304" pitchFamily="18" charset="0"/>
                <a:cs typeface="Times New Roman" panose="02020603050405020304" pitchFamily="18" charset="0"/>
              </a:rPr>
              <a:t>During postmortem examination, the kidneys may appear enlarged, pale, and have a greasy appearance due to the accumulation of fat.</a:t>
            </a:r>
          </a:p>
          <a:p>
            <a:pPr algn="l">
              <a:lnSpc>
                <a:spcPct val="150000"/>
              </a:lnSpc>
              <a:buFont typeface="Arial" panose="020B0604020202020204" pitchFamily="34" charset="0"/>
              <a:buChar char="•"/>
            </a:pPr>
            <a:r>
              <a:rPr lang="en-US" sz="2400" b="0" i="0" dirty="0">
                <a:solidFill>
                  <a:srgbClr val="000000"/>
                </a:solidFill>
                <a:effectLst/>
                <a:latin typeface="Times New Roman" panose="02020603050405020304" pitchFamily="18" charset="0"/>
                <a:cs typeface="Times New Roman" panose="02020603050405020304" pitchFamily="18" charset="0"/>
              </a:rPr>
              <a:t>The fat deposition may be diffuse or focal within the renal parenchyma.</a:t>
            </a:r>
          </a:p>
        </p:txBody>
      </p:sp>
    </p:spTree>
    <p:extLst>
      <p:ext uri="{BB962C8B-B14F-4D97-AF65-F5344CB8AC3E}">
        <p14:creationId xmlns:p14="http://schemas.microsoft.com/office/powerpoint/2010/main" val="39095333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DD1B4-4531-4394-881C-595974177497}"/>
              </a:ext>
            </a:extLst>
          </p:cNvPr>
          <p:cNvSpPr>
            <a:spLocks noGrp="1"/>
          </p:cNvSpPr>
          <p:nvPr>
            <p:ph type="title"/>
          </p:nvPr>
        </p:nvSpPr>
        <p:spPr/>
        <p:txBody>
          <a:bodyPr>
            <a:normAutofit fontScale="90000"/>
          </a:bodyPr>
          <a:lstStyle/>
          <a:p>
            <a:r>
              <a:rPr lang="en-US" sz="2800" dirty="0">
                <a:latin typeface="Times New Roman" panose="02020603050405020304" pitchFamily="18" charset="0"/>
                <a:cs typeface="Times New Roman" panose="02020603050405020304" pitchFamily="18" charset="0"/>
              </a:rPr>
              <a:t>Fatty liver and kidney syndrome </a:t>
            </a:r>
            <a:br>
              <a:rPr lang="en-US" sz="2800" dirty="0">
                <a:latin typeface="Times New Roman" panose="02020603050405020304" pitchFamily="18" charset="0"/>
                <a:cs typeface="Times New Roman" panose="02020603050405020304" pitchFamily="18" charset="0"/>
              </a:rPr>
            </a:br>
            <a:endParaRPr lang="en-US" dirty="0"/>
          </a:p>
        </p:txBody>
      </p:sp>
      <p:pic>
        <p:nvPicPr>
          <p:cNvPr id="3074" name="Picture 2" descr="Hemorrhagic fatty liver - Atlas of Pathology veterinary">
            <a:extLst>
              <a:ext uri="{FF2B5EF4-FFF2-40B4-BE49-F238E27FC236}">
                <a16:creationId xmlns:a16="http://schemas.microsoft.com/office/drawing/2014/main" id="{1758EE3E-F4CB-467D-828C-C30DCB49D9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8474" y="2011810"/>
            <a:ext cx="4569092" cy="301295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492D3CF7-1E5B-4ABA-A16D-3056DE2E70EB}"/>
              </a:ext>
            </a:extLst>
          </p:cNvPr>
          <p:cNvPicPr>
            <a:picLocks noChangeAspect="1"/>
          </p:cNvPicPr>
          <p:nvPr/>
        </p:nvPicPr>
        <p:blipFill>
          <a:blip r:embed="rId3"/>
          <a:stretch>
            <a:fillRect/>
          </a:stretch>
        </p:blipFill>
        <p:spPr>
          <a:xfrm>
            <a:off x="4758431" y="2011810"/>
            <a:ext cx="2115890" cy="3090727"/>
          </a:xfrm>
          <a:prstGeom prst="rect">
            <a:avLst/>
          </a:prstGeom>
        </p:spPr>
      </p:pic>
      <p:sp>
        <p:nvSpPr>
          <p:cNvPr id="9" name="TextBox 8">
            <a:extLst>
              <a:ext uri="{FF2B5EF4-FFF2-40B4-BE49-F238E27FC236}">
                <a16:creationId xmlns:a16="http://schemas.microsoft.com/office/drawing/2014/main" id="{C5ECE187-F52F-4059-9BC9-BB661E408BA2}"/>
              </a:ext>
            </a:extLst>
          </p:cNvPr>
          <p:cNvSpPr txBox="1"/>
          <p:nvPr/>
        </p:nvSpPr>
        <p:spPr>
          <a:xfrm>
            <a:off x="735413" y="1951672"/>
            <a:ext cx="3330560" cy="2795958"/>
          </a:xfrm>
          <a:prstGeom prst="rect">
            <a:avLst/>
          </a:prstGeom>
          <a:noFill/>
        </p:spPr>
        <p:txBody>
          <a:bodyPr wrap="square">
            <a:spAutoFit/>
          </a:bodyPr>
          <a:lstStyle/>
          <a:p>
            <a:pPr>
              <a:lnSpc>
                <a:spcPct val="150000"/>
              </a:lnSpc>
            </a:pPr>
            <a:r>
              <a:rPr lang="en-US" sz="2400" dirty="0">
                <a:latin typeface="Times New Roman" panose="02020603050405020304" pitchFamily="18" charset="0"/>
                <a:cs typeface="Times New Roman" panose="02020603050405020304" pitchFamily="18" charset="0"/>
              </a:rPr>
              <a:t>Fatty liver–hemorrhagic syndrome. A large blood clot is molded over the left lobe of the liver. Note the excess abdominal fat.</a:t>
            </a:r>
          </a:p>
        </p:txBody>
      </p:sp>
    </p:spTree>
    <p:extLst>
      <p:ext uri="{BB962C8B-B14F-4D97-AF65-F5344CB8AC3E}">
        <p14:creationId xmlns:p14="http://schemas.microsoft.com/office/powerpoint/2010/main" val="42362697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46D98-265E-4FE1-8E3F-092A3A13D3F6}"/>
              </a:ext>
            </a:extLst>
          </p:cNvPr>
          <p:cNvSpPr>
            <a:spLocks noGrp="1"/>
          </p:cNvSpPr>
          <p:nvPr>
            <p:ph type="title"/>
          </p:nvPr>
        </p:nvSpPr>
        <p:spPr/>
        <p:txBody>
          <a:bodyPr>
            <a:normAutofit fontScale="90000"/>
          </a:bodyPr>
          <a:lstStyle/>
          <a:p>
            <a:r>
              <a:rPr lang="en-US" sz="2800" dirty="0">
                <a:latin typeface="Times New Roman" panose="02020603050405020304" pitchFamily="18" charset="0"/>
                <a:cs typeface="Times New Roman" panose="02020603050405020304" pitchFamily="18" charset="0"/>
              </a:rPr>
              <a:t>Fatty liver and kidney syndrome </a:t>
            </a:r>
            <a:br>
              <a:rPr lang="en-US" sz="2800" dirty="0">
                <a:latin typeface="Times New Roman" panose="02020603050405020304" pitchFamily="18" charset="0"/>
                <a:cs typeface="Times New Roman" panose="02020603050405020304" pitchFamily="18" charset="0"/>
              </a:rPr>
            </a:br>
            <a:endParaRPr lang="en-US" dirty="0"/>
          </a:p>
        </p:txBody>
      </p:sp>
      <p:pic>
        <p:nvPicPr>
          <p:cNvPr id="3" name="Picture 2">
            <a:extLst>
              <a:ext uri="{FF2B5EF4-FFF2-40B4-BE49-F238E27FC236}">
                <a16:creationId xmlns:a16="http://schemas.microsoft.com/office/drawing/2014/main" id="{395F1C68-602C-4C80-90EA-1FC86AF8F2C7}"/>
              </a:ext>
            </a:extLst>
          </p:cNvPr>
          <p:cNvPicPr>
            <a:picLocks noChangeAspect="1"/>
          </p:cNvPicPr>
          <p:nvPr/>
        </p:nvPicPr>
        <p:blipFill>
          <a:blip r:embed="rId2"/>
          <a:stretch>
            <a:fillRect/>
          </a:stretch>
        </p:blipFill>
        <p:spPr>
          <a:xfrm>
            <a:off x="7628339" y="2136098"/>
            <a:ext cx="3590925" cy="3012952"/>
          </a:xfrm>
          <a:prstGeom prst="rect">
            <a:avLst/>
          </a:prstGeom>
        </p:spPr>
      </p:pic>
      <p:sp>
        <p:nvSpPr>
          <p:cNvPr id="5" name="TextBox 4">
            <a:extLst>
              <a:ext uri="{FF2B5EF4-FFF2-40B4-BE49-F238E27FC236}">
                <a16:creationId xmlns:a16="http://schemas.microsoft.com/office/drawing/2014/main" id="{44CD478E-CA24-40BA-BAD1-1ED474F33320}"/>
              </a:ext>
            </a:extLst>
          </p:cNvPr>
          <p:cNvSpPr txBox="1"/>
          <p:nvPr/>
        </p:nvSpPr>
        <p:spPr>
          <a:xfrm>
            <a:off x="972736" y="1850968"/>
            <a:ext cx="6094520" cy="3246530"/>
          </a:xfrm>
          <a:prstGeom prst="rect">
            <a:avLst/>
          </a:prstGeom>
          <a:noFill/>
        </p:spPr>
        <p:txBody>
          <a:bodyPr wrap="square">
            <a:spAutoFit/>
          </a:bodyPr>
          <a:lstStyle/>
          <a:p>
            <a:pPr>
              <a:lnSpc>
                <a:spcPct val="150000"/>
              </a:lnSpc>
            </a:pPr>
            <a:r>
              <a:rPr lang="en-US" sz="2800" dirty="0">
                <a:latin typeface="Times New Roman" panose="02020603050405020304" pitchFamily="18" charset="0"/>
                <a:cs typeface="Times New Roman" panose="02020603050405020304" pitchFamily="18" charset="0"/>
              </a:rPr>
              <a:t>A large amount of blood clots (hematoma) was also noticed in the abdominal cavity. Large amounts of fat deposits were also observed in the abdominal cavity. </a:t>
            </a:r>
          </a:p>
        </p:txBody>
      </p:sp>
    </p:spTree>
    <p:extLst>
      <p:ext uri="{BB962C8B-B14F-4D97-AF65-F5344CB8AC3E}">
        <p14:creationId xmlns:p14="http://schemas.microsoft.com/office/powerpoint/2010/main" val="298799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47F3A-8EDC-4E95-BC6F-594179E15B1D}"/>
              </a:ext>
            </a:extLst>
          </p:cNvPr>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Ascites</a:t>
            </a:r>
            <a:endParaRPr lang="en-US" dirty="0"/>
          </a:p>
        </p:txBody>
      </p:sp>
      <p:sp>
        <p:nvSpPr>
          <p:cNvPr id="4" name="TextBox 3">
            <a:extLst>
              <a:ext uri="{FF2B5EF4-FFF2-40B4-BE49-F238E27FC236}">
                <a16:creationId xmlns:a16="http://schemas.microsoft.com/office/drawing/2014/main" id="{047AA2B3-C882-4EC3-A3F4-09A4C77E8764}"/>
              </a:ext>
            </a:extLst>
          </p:cNvPr>
          <p:cNvSpPr txBox="1"/>
          <p:nvPr/>
        </p:nvSpPr>
        <p:spPr>
          <a:xfrm>
            <a:off x="604433" y="1332440"/>
            <a:ext cx="10983131" cy="3349956"/>
          </a:xfrm>
          <a:prstGeom prst="rect">
            <a:avLst/>
          </a:prstGeom>
          <a:noFill/>
        </p:spPr>
        <p:txBody>
          <a:bodyPr wrap="square">
            <a:spAutoFit/>
          </a:bodyPr>
          <a:lstStyle/>
          <a:p>
            <a:pPr algn="l">
              <a:lnSpc>
                <a:spcPct val="150000"/>
              </a:lnSpc>
            </a:pPr>
            <a:r>
              <a:rPr lang="en-US" sz="2400" b="0" i="0" dirty="0">
                <a:solidFill>
                  <a:srgbClr val="0A0A0A"/>
                </a:solidFill>
                <a:effectLst/>
                <a:latin typeface="Times New Roman" panose="02020603050405020304" pitchFamily="18" charset="0"/>
                <a:cs typeface="Times New Roman" panose="02020603050405020304" pitchFamily="18" charset="0"/>
              </a:rPr>
              <a:t>Ascites is a pathological condition that is usually related to the accumulation of body fluid, especially in the abdominal cavity of chickens. This fluid is composed of lymph and blood plasma and is caused by the body’s inability to supply the required oxygen demand (hypoxia).</a:t>
            </a:r>
          </a:p>
          <a:p>
            <a:pPr algn="l">
              <a:lnSpc>
                <a:spcPct val="150000"/>
              </a:lnSpc>
            </a:pPr>
            <a:r>
              <a:rPr lang="en-US" sz="2400" b="0" i="0" dirty="0">
                <a:solidFill>
                  <a:srgbClr val="0A0A0A"/>
                </a:solidFill>
                <a:effectLst/>
                <a:latin typeface="Times New Roman" panose="02020603050405020304" pitchFamily="18" charset="0"/>
                <a:cs typeface="Times New Roman" panose="02020603050405020304" pitchFamily="18" charset="0"/>
              </a:rPr>
              <a:t>Ascites are avian ascites, water belly, avian edema, and pulmonary hypertension syndrome. It is common with broilers and older laying hens.</a:t>
            </a:r>
          </a:p>
        </p:txBody>
      </p:sp>
    </p:spTree>
    <p:extLst>
      <p:ext uri="{BB962C8B-B14F-4D97-AF65-F5344CB8AC3E}">
        <p14:creationId xmlns:p14="http://schemas.microsoft.com/office/powerpoint/2010/main" val="2515819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26C1DAF8-E6AF-4ECD-A397-92080E5369A8}"/>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Causes</a:t>
            </a:r>
          </a:p>
        </p:txBody>
      </p:sp>
      <p:sp>
        <p:nvSpPr>
          <p:cNvPr id="36" name="TextBox 35">
            <a:extLst>
              <a:ext uri="{FF2B5EF4-FFF2-40B4-BE49-F238E27FC236}">
                <a16:creationId xmlns:a16="http://schemas.microsoft.com/office/drawing/2014/main" id="{71561655-12CD-41D8-835D-EE062FE46D6A}"/>
              </a:ext>
            </a:extLst>
          </p:cNvPr>
          <p:cNvSpPr txBox="1"/>
          <p:nvPr/>
        </p:nvSpPr>
        <p:spPr>
          <a:xfrm>
            <a:off x="834499" y="1380450"/>
            <a:ext cx="9445841" cy="1133965"/>
          </a:xfrm>
          <a:prstGeom prst="rect">
            <a:avLst/>
          </a:prstGeom>
          <a:noFill/>
        </p:spPr>
        <p:txBody>
          <a:bodyPr wrap="square">
            <a:spAutoFit/>
          </a:bodyPr>
          <a:lstStyle/>
          <a:p>
            <a:pPr>
              <a:lnSpc>
                <a:spcPct val="150000"/>
              </a:lnSpc>
            </a:pPr>
            <a:r>
              <a:rPr lang="en-US" sz="2400" dirty="0">
                <a:latin typeface="Times New Roman" panose="02020603050405020304" pitchFamily="18" charset="0"/>
                <a:cs typeface="Times New Roman" panose="02020603050405020304" pitchFamily="18" charset="0"/>
              </a:rPr>
              <a:t>Interactions between management, environment, infection agent  and genetic factors play a significant role in developing this disease.</a:t>
            </a:r>
          </a:p>
        </p:txBody>
      </p:sp>
      <p:pic>
        <p:nvPicPr>
          <p:cNvPr id="1026" name="Picture 2" descr="Water Belly in Chickens: Symptoms &amp; Treatment of Ascites | Chicken Fans">
            <a:extLst>
              <a:ext uri="{FF2B5EF4-FFF2-40B4-BE49-F238E27FC236}">
                <a16:creationId xmlns:a16="http://schemas.microsoft.com/office/drawing/2014/main" id="{5F78565E-4786-4D4D-BBB7-F2E523FDC2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9037" y="3091464"/>
            <a:ext cx="5546791" cy="3455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5108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7273F9-59F9-4FB3-9D34-82C64C4F8667}"/>
              </a:ext>
            </a:extLst>
          </p:cNvPr>
          <p:cNvSpPr>
            <a:spLocks noGrp="1"/>
          </p:cNvSpPr>
          <p:nvPr>
            <p:ph type="title"/>
          </p:nvPr>
        </p:nvSpPr>
        <p:spPr>
          <a:xfrm>
            <a:off x="604434" y="448628"/>
            <a:ext cx="10983132" cy="747763"/>
          </a:xfrm>
        </p:spPr>
        <p:txBody>
          <a:bodyPr>
            <a:normAutofit/>
          </a:bodyPr>
          <a:lstStyle/>
          <a:p>
            <a:r>
              <a:rPr lang="en-US" sz="3200" b="1" dirty="0">
                <a:latin typeface="Times New Roman" panose="02020603050405020304" pitchFamily="18" charset="0"/>
                <a:cs typeface="Times New Roman" panose="02020603050405020304" pitchFamily="18" charset="0"/>
              </a:rPr>
              <a:t>Clinical signs </a:t>
            </a:r>
          </a:p>
        </p:txBody>
      </p:sp>
      <p:sp>
        <p:nvSpPr>
          <p:cNvPr id="2" name="Content Placeholder 1">
            <a:extLst>
              <a:ext uri="{FF2B5EF4-FFF2-40B4-BE49-F238E27FC236}">
                <a16:creationId xmlns:a16="http://schemas.microsoft.com/office/drawing/2014/main" id="{95AB49E1-195D-497A-BB31-2158958CA082}"/>
              </a:ext>
            </a:extLst>
          </p:cNvPr>
          <p:cNvSpPr>
            <a:spLocks noGrp="1"/>
          </p:cNvSpPr>
          <p:nvPr>
            <p:ph idx="1"/>
          </p:nvPr>
        </p:nvSpPr>
        <p:spPr>
          <a:xfrm>
            <a:off x="435006" y="1507068"/>
            <a:ext cx="3848235" cy="4669896"/>
          </a:xfrm>
        </p:spPr>
        <p:txBody>
          <a:bodyPr>
            <a:normAutofit/>
          </a:bodyPr>
          <a:lstStyle/>
          <a:p>
            <a:pPr lvl="0">
              <a:buNone/>
            </a:pPr>
            <a:r>
              <a:rPr lang="en-US" sz="2400" dirty="0">
                <a:latin typeface="Times New Roman" panose="02020603050405020304" pitchFamily="18" charset="0"/>
                <a:cs typeface="Times New Roman" panose="02020603050405020304" pitchFamily="18" charset="0"/>
              </a:rPr>
              <a:t>Affected birds may have abdominal distension caused by accumulation of ascitic fluid</a:t>
            </a:r>
          </a:p>
        </p:txBody>
      </p:sp>
      <p:pic>
        <p:nvPicPr>
          <p:cNvPr id="2050" name="Picture 2" descr="Extra large abdomen - ascites drainage | BackYard Chickens - Learn How ...">
            <a:extLst>
              <a:ext uri="{FF2B5EF4-FFF2-40B4-BE49-F238E27FC236}">
                <a16:creationId xmlns:a16="http://schemas.microsoft.com/office/drawing/2014/main" id="{A492462C-A5D1-465D-BB5A-B2651C4D8846}"/>
              </a:ext>
            </a:extLst>
          </p:cNvPr>
          <p:cNvPicPr>
            <a:picLocks noGrp="1" noChangeAspect="1" noChangeArrowheads="1"/>
          </p:cNvPicPr>
          <p:nvPr>
            <p:ph idx="13"/>
          </p:nvPr>
        </p:nvPicPr>
        <p:blipFill>
          <a:blip r:embed="rId2">
            <a:extLst>
              <a:ext uri="{28A0092B-C50C-407E-A947-70E740481C1C}">
                <a14:useLocalDpi xmlns:a14="http://schemas.microsoft.com/office/drawing/2010/main" val="0"/>
              </a:ext>
            </a:extLst>
          </a:blip>
          <a:srcRect/>
          <a:stretch>
            <a:fillRect/>
          </a:stretch>
        </p:blipFill>
        <p:spPr bwMode="auto">
          <a:xfrm>
            <a:off x="5158385" y="1506538"/>
            <a:ext cx="5618556" cy="4670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163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83D2B2-24CC-41A1-8AC3-EDF2DA2C3A20}"/>
              </a:ext>
            </a:extLst>
          </p:cNvPr>
          <p:cNvSpPr>
            <a:spLocks noGrp="1"/>
          </p:cNvSpPr>
          <p:nvPr>
            <p:ph type="title"/>
          </p:nvPr>
        </p:nvSpPr>
        <p:spPr/>
        <p:txBody>
          <a:bodyPr>
            <a:normAutofit/>
          </a:bodyPr>
          <a:lstStyle/>
          <a:p>
            <a:r>
              <a:rPr lang="en-US" sz="4000" b="1" dirty="0">
                <a:latin typeface="Times New Roman" panose="02020603050405020304" pitchFamily="18" charset="0"/>
                <a:cs typeface="Times New Roman" panose="02020603050405020304" pitchFamily="18" charset="0"/>
              </a:rPr>
              <a:t>Ascites </a:t>
            </a:r>
          </a:p>
        </p:txBody>
      </p:sp>
      <p:sp>
        <p:nvSpPr>
          <p:cNvPr id="2" name="Content Placeholder 1">
            <a:extLst>
              <a:ext uri="{FF2B5EF4-FFF2-40B4-BE49-F238E27FC236}">
                <a16:creationId xmlns:a16="http://schemas.microsoft.com/office/drawing/2014/main" id="{0E85CDB0-AD30-4DBB-AC55-D824F09CE209}"/>
              </a:ext>
            </a:extLst>
          </p:cNvPr>
          <p:cNvSpPr>
            <a:spLocks noGrp="1"/>
          </p:cNvSpPr>
          <p:nvPr>
            <p:ph idx="1"/>
          </p:nvPr>
        </p:nvSpPr>
        <p:spPr>
          <a:xfrm>
            <a:off x="1199238" y="2246132"/>
            <a:ext cx="4712634" cy="3428999"/>
          </a:xfrm>
        </p:spPr>
        <p:txBody>
          <a:bodyPr>
            <a:normAutofit/>
          </a:bodyPr>
          <a:lstStyle/>
          <a:p>
            <a:pPr>
              <a:lnSpc>
                <a:spcPct val="150000"/>
              </a:lnSpc>
            </a:pPr>
            <a:r>
              <a:rPr lang="en-US" sz="2400" dirty="0">
                <a:latin typeface="Times New Roman" panose="02020603050405020304" pitchFamily="18" charset="0"/>
                <a:cs typeface="Times New Roman" panose="02020603050405020304" pitchFamily="18" charset="0"/>
              </a:rPr>
              <a:t>Broiler chicken with abdomen distended with fluid secondary to right ventricular heart failure.</a:t>
            </a:r>
          </a:p>
        </p:txBody>
      </p:sp>
      <p:pic>
        <p:nvPicPr>
          <p:cNvPr id="3074" name="Picture 2" descr="Oviduct impaction: Impacted mass containing partially formed eggs ...">
            <a:extLst>
              <a:ext uri="{FF2B5EF4-FFF2-40B4-BE49-F238E27FC236}">
                <a16:creationId xmlns:a16="http://schemas.microsoft.com/office/drawing/2014/main" id="{C8B645CE-9D9D-4CD5-A6F0-1EB7249CF4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4571" y="2246133"/>
            <a:ext cx="4572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74390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EE622-B204-4BAA-A73B-2ED70B230E0F}"/>
              </a:ext>
            </a:extLst>
          </p:cNvPr>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Ascites </a:t>
            </a:r>
          </a:p>
        </p:txBody>
      </p:sp>
      <p:sp>
        <p:nvSpPr>
          <p:cNvPr id="6" name="Content Placeholder 7" descr="PowerPoint allows you to import a variety of popular 3D model formats. &#10;So no matter your workflows outside of PowerPoint, you should be able to find a suitable solution to make your 3D models portable and presentable to virtually anyone, anywhere and on any device (with just a few quick modifications)">
            <a:extLst>
              <a:ext uri="{FF2B5EF4-FFF2-40B4-BE49-F238E27FC236}">
                <a16:creationId xmlns:a16="http://schemas.microsoft.com/office/drawing/2014/main" id="{9908A373-FC7C-4282-8736-3682F263411C}"/>
              </a:ext>
            </a:extLst>
          </p:cNvPr>
          <p:cNvSpPr txBox="1">
            <a:spLocks/>
          </p:cNvSpPr>
          <p:nvPr/>
        </p:nvSpPr>
        <p:spPr>
          <a:xfrm>
            <a:off x="870810" y="1614928"/>
            <a:ext cx="4321175" cy="19113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Aft>
                <a:spcPts val="600"/>
              </a:spcAft>
              <a:buNone/>
            </a:pPr>
            <a:r>
              <a:rPr lang="en-US" sz="2400" dirty="0">
                <a:latin typeface="Times New Roman" panose="02020603050405020304" pitchFamily="18" charset="0"/>
                <a:cs typeface="Times New Roman" panose="02020603050405020304" pitchFamily="18" charset="0"/>
              </a:rPr>
              <a:t>The ascitic fluid is straw‐yellow colored with or without fibrin clots</a:t>
            </a:r>
            <a:endParaRPr lang="en-US" sz="3600" dirty="0">
              <a:solidFill>
                <a:prstClr val="black">
                  <a:lumMod val="75000"/>
                  <a:lumOff val="25000"/>
                </a:prstClr>
              </a:solidFill>
              <a:latin typeface="Times New Roman" panose="02020603050405020304" pitchFamily="18" charset="0"/>
              <a:cs typeface="Times New Roman" panose="02020603050405020304" pitchFamily="18" charset="0"/>
            </a:endParaRPr>
          </a:p>
        </p:txBody>
      </p:sp>
      <p:pic>
        <p:nvPicPr>
          <p:cNvPr id="4098" name="Picture 2" descr="Figure 1 | Diagnostic Methods for Feline Coronavirus: A Review">
            <a:extLst>
              <a:ext uri="{FF2B5EF4-FFF2-40B4-BE49-F238E27FC236}">
                <a16:creationId xmlns:a16="http://schemas.microsoft.com/office/drawing/2014/main" id="{DD609968-9936-4611-AB17-D609DC5896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9030" y="1614928"/>
            <a:ext cx="4578454" cy="4372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5633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ED516-A0B4-4D09-B6A3-A788188B6704}"/>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M</a:t>
            </a:r>
            <a:r>
              <a:rPr lang="en-US" sz="2800" dirty="0">
                <a:latin typeface="Times New Roman" panose="02020603050405020304" pitchFamily="18" charset="0"/>
                <a:cs typeface="Times New Roman" panose="02020603050405020304" pitchFamily="18" charset="0"/>
              </a:rPr>
              <a:t>ycotoxicosis</a:t>
            </a:r>
            <a:endParaRPr lang="en-US" dirty="0"/>
          </a:p>
        </p:txBody>
      </p:sp>
      <p:sp>
        <p:nvSpPr>
          <p:cNvPr id="15" name="Step 2 Text" descr="Alternatively, with your model selected, on the Ribbon, in the 3D Model Tool Format tab, you can click on 3D Model Views gallery to apply one of the various position views.">
            <a:extLst>
              <a:ext uri="{FF2B5EF4-FFF2-40B4-BE49-F238E27FC236}">
                <a16:creationId xmlns:a16="http://schemas.microsoft.com/office/drawing/2014/main" id="{D223119D-72DB-4091-AE4B-0A82DC881E79}"/>
              </a:ext>
            </a:extLst>
          </p:cNvPr>
          <p:cNvSpPr txBox="1">
            <a:spLocks/>
          </p:cNvSpPr>
          <p:nvPr/>
        </p:nvSpPr>
        <p:spPr>
          <a:xfrm>
            <a:off x="604434" y="1759997"/>
            <a:ext cx="7376591" cy="3744157"/>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Aft>
                <a:spcPts val="2000"/>
              </a:spcAft>
              <a:buNone/>
            </a:pPr>
            <a:r>
              <a:rPr lang="en-US" sz="2400" dirty="0">
                <a:latin typeface="Times New Roman" panose="02020603050405020304" pitchFamily="18" charset="0"/>
                <a:cs typeface="Times New Roman" panose="02020603050405020304" pitchFamily="18" charset="0"/>
              </a:rPr>
              <a:t>Aflatoxins are highly toxic and carcinogenic mycotoxins produced by A. flavus, A. </a:t>
            </a:r>
            <a:r>
              <a:rPr lang="en-US" sz="2400" dirty="0" err="1">
                <a:latin typeface="Times New Roman" panose="02020603050405020304" pitchFamily="18" charset="0"/>
                <a:cs typeface="Times New Roman" panose="02020603050405020304" pitchFamily="18" charset="0"/>
              </a:rPr>
              <a:t>parasiticus</a:t>
            </a:r>
            <a:r>
              <a:rPr lang="en-US" sz="2400" dirty="0">
                <a:latin typeface="Times New Roman" panose="02020603050405020304" pitchFamily="18" charset="0"/>
                <a:cs typeface="Times New Roman" panose="02020603050405020304" pitchFamily="18" charset="0"/>
              </a:rPr>
              <a:t>, and P. </a:t>
            </a:r>
            <a:r>
              <a:rPr lang="en-US" sz="2400" dirty="0" err="1">
                <a:latin typeface="Times New Roman" panose="02020603050405020304" pitchFamily="18" charset="0"/>
                <a:cs typeface="Times New Roman" panose="02020603050405020304" pitchFamily="18" charset="0"/>
              </a:rPr>
              <a:t>puberulum</a:t>
            </a:r>
            <a:r>
              <a:rPr lang="en-US" sz="2400" dirty="0">
                <a:latin typeface="Times New Roman" panose="02020603050405020304" pitchFamily="18" charset="0"/>
                <a:cs typeface="Times New Roman" panose="02020603050405020304" pitchFamily="18" charset="0"/>
              </a:rPr>
              <a:t>. Poultry feeds and ingredients are vulnerable to fungal growth and aflatoxin formation.</a:t>
            </a:r>
            <a:endParaRPr lang="en-US" sz="2400" dirty="0">
              <a:solidFill>
                <a:prstClr val="black">
                  <a:lumMod val="75000"/>
                  <a:lumOff val="25000"/>
                </a:prstClr>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FAEDDAA5-B6E5-49F3-A495-94B7927A69C0}"/>
              </a:ext>
              <a:ext uri="{C183D7F6-B498-43B3-948B-1728B52AA6E4}">
                <adec:decorative xmlns:adec="http://schemas.microsoft.com/office/drawing/2017/decorative" val="1"/>
              </a:ext>
            </a:extLst>
          </p:cNvPr>
          <p:cNvSpPr/>
          <p:nvPr/>
        </p:nvSpPr>
        <p:spPr>
          <a:xfrm rot="16200000">
            <a:off x="4035175" y="4807119"/>
            <a:ext cx="833933" cy="1943095"/>
          </a:xfrm>
          <a:prstGeom prst="rect">
            <a:avLst/>
          </a:prstGeom>
          <a:gradFill flip="none" rotWithShape="1">
            <a:gsLst>
              <a:gs pos="0">
                <a:srgbClr val="F5F5F5">
                  <a:alpha val="0"/>
                </a:srgbClr>
              </a:gs>
              <a:gs pos="100000">
                <a:srgbClr val="F5F5F5"/>
              </a:gs>
              <a:gs pos="43000">
                <a:srgbClr val="F5F5F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a:p>
        </p:txBody>
      </p:sp>
    </p:spTree>
    <p:extLst>
      <p:ext uri="{BB962C8B-B14F-4D97-AF65-F5344CB8AC3E}">
        <p14:creationId xmlns:p14="http://schemas.microsoft.com/office/powerpoint/2010/main" val="1969584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A3C97-E356-4FF9-AED5-879B8F991C1B}"/>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M</a:t>
            </a:r>
            <a:r>
              <a:rPr lang="en-US" sz="2800" dirty="0">
                <a:latin typeface="Times New Roman" panose="02020603050405020304" pitchFamily="18" charset="0"/>
                <a:cs typeface="Times New Roman" panose="02020603050405020304" pitchFamily="18" charset="0"/>
              </a:rPr>
              <a:t>ycotoxicosis</a:t>
            </a:r>
            <a:endParaRPr lang="en-US" dirty="0"/>
          </a:p>
        </p:txBody>
      </p:sp>
      <p:sp>
        <p:nvSpPr>
          <p:cNvPr id="3" name="Rectangle 2" descr="To resize or crop your 3D model within a frame, you can use the pan and zoom tool.">
            <a:extLst>
              <a:ext uri="{FF2B5EF4-FFF2-40B4-BE49-F238E27FC236}">
                <a16:creationId xmlns:a16="http://schemas.microsoft.com/office/drawing/2014/main" id="{874312F7-8744-467E-9DCF-F78292FB02D0}"/>
              </a:ext>
            </a:extLst>
          </p:cNvPr>
          <p:cNvSpPr/>
          <p:nvPr/>
        </p:nvSpPr>
        <p:spPr>
          <a:xfrm>
            <a:off x="515938" y="1345489"/>
            <a:ext cx="6096000" cy="3349956"/>
          </a:xfrm>
          <a:prstGeom prst="rect">
            <a:avLst/>
          </a:prstGeom>
        </p:spPr>
        <p:txBody>
          <a:bodyPr>
            <a:spAutoFit/>
          </a:bodyPr>
          <a:lstStyle/>
          <a:p>
            <a:pPr algn="justLow">
              <a:lnSpc>
                <a:spcPct val="150000"/>
              </a:lnSpc>
              <a:buFont typeface="Arial" panose="020B0604020202020204" pitchFamily="34" charset="0"/>
              <a:buChar char="•"/>
            </a:pPr>
            <a:r>
              <a:rPr lang="en-US" sz="2400" b="0" i="0" dirty="0">
                <a:solidFill>
                  <a:srgbClr val="000000"/>
                </a:solidFill>
                <a:effectLst/>
                <a:latin typeface="Times New Roman" panose="02020603050405020304" pitchFamily="18" charset="0"/>
                <a:cs typeface="Times New Roman" panose="02020603050405020304" pitchFamily="18" charset="0"/>
              </a:rPr>
              <a:t>Observe the proventriculus for any macroscopic lesions or abnormalities, such as discoloration, hemorrhages, erosions, or ulcers.</a:t>
            </a:r>
          </a:p>
          <a:p>
            <a:pPr algn="justLow">
              <a:lnSpc>
                <a:spcPct val="150000"/>
              </a:lnSpc>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T</a:t>
            </a:r>
            <a:r>
              <a:rPr lang="en-US" sz="2400" b="0" i="0" dirty="0">
                <a:solidFill>
                  <a:srgbClr val="000000"/>
                </a:solidFill>
                <a:effectLst/>
                <a:latin typeface="Times New Roman" panose="02020603050405020304" pitchFamily="18" charset="0"/>
                <a:cs typeface="Times New Roman" panose="02020603050405020304" pitchFamily="18" charset="0"/>
              </a:rPr>
              <a:t>he gizzard for any macroscopic lesions, such as thickening of the lining, erosions, ulcers, or changes in color or texture.</a:t>
            </a:r>
          </a:p>
        </p:txBody>
      </p:sp>
      <p:pic>
        <p:nvPicPr>
          <p:cNvPr id="17" name="Picture 16">
            <a:extLst>
              <a:ext uri="{FF2B5EF4-FFF2-40B4-BE49-F238E27FC236}">
                <a16:creationId xmlns:a16="http://schemas.microsoft.com/office/drawing/2014/main" id="{7EB2A097-8354-4FCE-96F2-DE5C6659B25E}"/>
              </a:ext>
            </a:extLst>
          </p:cNvPr>
          <p:cNvPicPr>
            <a:picLocks noChangeAspect="1"/>
          </p:cNvPicPr>
          <p:nvPr/>
        </p:nvPicPr>
        <p:blipFill>
          <a:blip r:embed="rId2"/>
          <a:stretch>
            <a:fillRect/>
          </a:stretch>
        </p:blipFill>
        <p:spPr>
          <a:xfrm>
            <a:off x="8075615" y="3724035"/>
            <a:ext cx="3193623" cy="1946452"/>
          </a:xfrm>
          <a:prstGeom prst="rect">
            <a:avLst/>
          </a:prstGeom>
        </p:spPr>
      </p:pic>
      <p:pic>
        <p:nvPicPr>
          <p:cNvPr id="24" name="Picture 23">
            <a:extLst>
              <a:ext uri="{FF2B5EF4-FFF2-40B4-BE49-F238E27FC236}">
                <a16:creationId xmlns:a16="http://schemas.microsoft.com/office/drawing/2014/main" id="{7A850CDF-C291-40EE-A0B9-8488CAD54011}"/>
              </a:ext>
            </a:extLst>
          </p:cNvPr>
          <p:cNvPicPr>
            <a:picLocks noChangeAspect="1"/>
          </p:cNvPicPr>
          <p:nvPr/>
        </p:nvPicPr>
        <p:blipFill>
          <a:blip r:embed="rId3"/>
          <a:stretch>
            <a:fillRect/>
          </a:stretch>
        </p:blipFill>
        <p:spPr>
          <a:xfrm>
            <a:off x="8096435" y="1187513"/>
            <a:ext cx="3078625" cy="2308969"/>
          </a:xfrm>
          <a:prstGeom prst="rect">
            <a:avLst/>
          </a:prstGeom>
        </p:spPr>
      </p:pic>
    </p:spTree>
    <p:extLst>
      <p:ext uri="{BB962C8B-B14F-4D97-AF65-F5344CB8AC3E}">
        <p14:creationId xmlns:p14="http://schemas.microsoft.com/office/powerpoint/2010/main" val="1764756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A1E78-3ADE-438A-9AB7-18171408AC9B}"/>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M</a:t>
            </a:r>
            <a:r>
              <a:rPr lang="en-US" sz="2800" dirty="0">
                <a:latin typeface="Times New Roman" panose="02020603050405020304" pitchFamily="18" charset="0"/>
                <a:cs typeface="Times New Roman" panose="02020603050405020304" pitchFamily="18" charset="0"/>
              </a:rPr>
              <a:t>ycotoxicosis</a:t>
            </a:r>
            <a:endParaRPr lang="en-US" dirty="0"/>
          </a:p>
        </p:txBody>
      </p:sp>
      <p:pic>
        <p:nvPicPr>
          <p:cNvPr id="4" name="Picture 3">
            <a:extLst>
              <a:ext uri="{FF2B5EF4-FFF2-40B4-BE49-F238E27FC236}">
                <a16:creationId xmlns:a16="http://schemas.microsoft.com/office/drawing/2014/main" id="{D916056B-A4CE-4003-B398-606853759F47}"/>
              </a:ext>
            </a:extLst>
          </p:cNvPr>
          <p:cNvPicPr>
            <a:picLocks noChangeAspect="1"/>
          </p:cNvPicPr>
          <p:nvPr/>
        </p:nvPicPr>
        <p:blipFill>
          <a:blip r:embed="rId2"/>
          <a:stretch>
            <a:fillRect/>
          </a:stretch>
        </p:blipFill>
        <p:spPr>
          <a:xfrm>
            <a:off x="9265173" y="3329127"/>
            <a:ext cx="2420328" cy="3233842"/>
          </a:xfrm>
          <a:prstGeom prst="rect">
            <a:avLst/>
          </a:prstGeom>
        </p:spPr>
      </p:pic>
      <p:pic>
        <p:nvPicPr>
          <p:cNvPr id="6" name="Picture 5">
            <a:extLst>
              <a:ext uri="{FF2B5EF4-FFF2-40B4-BE49-F238E27FC236}">
                <a16:creationId xmlns:a16="http://schemas.microsoft.com/office/drawing/2014/main" id="{5C51976F-2DCA-4159-973C-E1E97B94C4F6}"/>
              </a:ext>
            </a:extLst>
          </p:cNvPr>
          <p:cNvPicPr>
            <a:picLocks noChangeAspect="1"/>
          </p:cNvPicPr>
          <p:nvPr/>
        </p:nvPicPr>
        <p:blipFill>
          <a:blip r:embed="rId3"/>
          <a:stretch>
            <a:fillRect/>
          </a:stretch>
        </p:blipFill>
        <p:spPr>
          <a:xfrm>
            <a:off x="6490302" y="3430089"/>
            <a:ext cx="2447051" cy="3269546"/>
          </a:xfrm>
          <a:prstGeom prst="rect">
            <a:avLst/>
          </a:prstGeom>
        </p:spPr>
      </p:pic>
      <p:pic>
        <p:nvPicPr>
          <p:cNvPr id="8" name="Picture 7">
            <a:extLst>
              <a:ext uri="{FF2B5EF4-FFF2-40B4-BE49-F238E27FC236}">
                <a16:creationId xmlns:a16="http://schemas.microsoft.com/office/drawing/2014/main" id="{BF5648C7-BC9A-4497-A826-D5E9753F3E8C}"/>
              </a:ext>
            </a:extLst>
          </p:cNvPr>
          <p:cNvPicPr>
            <a:picLocks noChangeAspect="1"/>
          </p:cNvPicPr>
          <p:nvPr/>
        </p:nvPicPr>
        <p:blipFill>
          <a:blip r:embed="rId4"/>
          <a:stretch>
            <a:fillRect/>
          </a:stretch>
        </p:blipFill>
        <p:spPr>
          <a:xfrm>
            <a:off x="3628035" y="3429000"/>
            <a:ext cx="2534447" cy="3233843"/>
          </a:xfrm>
          <a:prstGeom prst="rect">
            <a:avLst/>
          </a:prstGeom>
        </p:spPr>
      </p:pic>
      <p:pic>
        <p:nvPicPr>
          <p:cNvPr id="10" name="Picture 9">
            <a:extLst>
              <a:ext uri="{FF2B5EF4-FFF2-40B4-BE49-F238E27FC236}">
                <a16:creationId xmlns:a16="http://schemas.microsoft.com/office/drawing/2014/main" id="{A70A13A0-9EB6-43DD-978F-14766D0A408C}"/>
              </a:ext>
            </a:extLst>
          </p:cNvPr>
          <p:cNvPicPr>
            <a:picLocks noChangeAspect="1"/>
          </p:cNvPicPr>
          <p:nvPr/>
        </p:nvPicPr>
        <p:blipFill>
          <a:blip r:embed="rId5"/>
          <a:stretch>
            <a:fillRect/>
          </a:stretch>
        </p:blipFill>
        <p:spPr>
          <a:xfrm>
            <a:off x="755355" y="3429000"/>
            <a:ext cx="2420329" cy="3233842"/>
          </a:xfrm>
          <a:prstGeom prst="rect">
            <a:avLst/>
          </a:prstGeom>
        </p:spPr>
      </p:pic>
      <p:sp>
        <p:nvSpPr>
          <p:cNvPr id="12" name="TextBox 11">
            <a:extLst>
              <a:ext uri="{FF2B5EF4-FFF2-40B4-BE49-F238E27FC236}">
                <a16:creationId xmlns:a16="http://schemas.microsoft.com/office/drawing/2014/main" id="{206F0EC4-D390-427B-B6DA-6402C4B633FA}"/>
              </a:ext>
            </a:extLst>
          </p:cNvPr>
          <p:cNvSpPr txBox="1"/>
          <p:nvPr/>
        </p:nvSpPr>
        <p:spPr>
          <a:xfrm>
            <a:off x="889985" y="1630568"/>
            <a:ext cx="10544453" cy="873572"/>
          </a:xfrm>
          <a:prstGeom prst="rect">
            <a:avLst/>
          </a:prstGeom>
          <a:noFill/>
        </p:spPr>
        <p:txBody>
          <a:bodyPr wrap="square">
            <a:spAutoFit/>
          </a:bodyPr>
          <a:lstStyle/>
          <a:p>
            <a:pPr algn="justLow">
              <a:lnSpc>
                <a:spcPct val="150000"/>
              </a:lnSpc>
            </a:pPr>
            <a:r>
              <a:rPr lang="en-US" sz="1800" dirty="0">
                <a:latin typeface="Times New Roman" panose="02020603050405020304" pitchFamily="18" charset="0"/>
                <a:cs typeface="Times New Roman" panose="02020603050405020304" pitchFamily="18" charset="0"/>
              </a:rPr>
              <a:t>The </a:t>
            </a:r>
            <a:r>
              <a:rPr lang="en-US" sz="1800" b="0" i="0" dirty="0">
                <a:solidFill>
                  <a:srgbClr val="000000"/>
                </a:solidFill>
                <a:effectLst/>
                <a:latin typeface="Times New Roman" panose="02020603050405020304" pitchFamily="18" charset="0"/>
                <a:cs typeface="Times New Roman" panose="02020603050405020304" pitchFamily="18" charset="0"/>
              </a:rPr>
              <a:t>proventriculus and gizzard are thickening of the lining, erosions, ulcers, changes in color(</a:t>
            </a:r>
            <a:r>
              <a:rPr lang="en-US" sz="1800" dirty="0">
                <a:latin typeface="Times New Roman" panose="02020603050405020304" pitchFamily="18" charset="0"/>
                <a:cs typeface="Times New Roman" panose="02020603050405020304" pitchFamily="18" charset="0"/>
              </a:rPr>
              <a:t>blackish discoloration)</a:t>
            </a:r>
            <a:r>
              <a:rPr lang="en-US" sz="1800" b="0" i="0" dirty="0">
                <a:solidFill>
                  <a:srgbClr val="000000"/>
                </a:solidFill>
                <a:effectLst/>
                <a:latin typeface="Times New Roman" panose="02020603050405020304" pitchFamily="18" charset="0"/>
                <a:cs typeface="Times New Roman" panose="02020603050405020304" pitchFamily="18" charset="0"/>
              </a:rPr>
              <a:t>.</a:t>
            </a:r>
            <a:r>
              <a:rPr lang="en-US" sz="18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746068829"/>
      </p:ext>
    </p:extLst>
  </p:cSld>
  <p:clrMapOvr>
    <a:masterClrMapping/>
  </p:clrMapOvr>
</p:sld>
</file>

<file path=ppt/theme/theme1.xml><?xml version="1.0" encoding="utf-8"?>
<a:theme xmlns:a="http://schemas.openxmlformats.org/drawingml/2006/main" name="Get Started with 3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oAutofit/>
      </a:bodyPr>
      <a:lstStyle>
        <a:defPPr marL="0" indent="0" algn="l">
          <a:lnSpc>
            <a:spcPts val="1800"/>
          </a:lnSpc>
          <a:spcAft>
            <a:spcPts val="600"/>
          </a:spcAft>
          <a:buNone/>
          <a:defRPr sz="1200" dirty="0" smtClean="0">
            <a:solidFill>
              <a:prstClr val="black">
                <a:lumMod val="75000"/>
                <a:lumOff val="25000"/>
              </a:prstClr>
            </a:solidFill>
            <a:latin typeface="Segoe UI" panose="020B0502040204020203" pitchFamily="34" charset="0"/>
            <a:cs typeface="Segoe UI" panose="020B0502040204020203" pitchFamily="34" charset="0"/>
          </a:defRPr>
        </a:defPPr>
      </a:lstStyle>
    </a:txDef>
  </a:objectDefaults>
  <a:extraClrSchemeLst/>
  <a:extLst>
    <a:ext uri="{05A4C25C-085E-4340-85A3-A5531E510DB2}">
      <thm15:themeFamily xmlns:thm15="http://schemas.microsoft.com/office/thememl/2012/main" name="tf16411177_win32_fixed.potx" id="{2BE36628-40A7-4124-9B03-283680FDB08B}" vid="{1F788C18-5B90-4886-BC26-C8416480C9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{365007FB-390C-4C8D-A0BA-12A116CE9C73}tf16411177_win32</Template>
  <TotalTime>5738</TotalTime>
  <Words>447</Words>
  <Application>Microsoft Office PowerPoint</Application>
  <PresentationFormat>Widescreen</PresentationFormat>
  <Paragraphs>35</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Segoe UI</vt:lpstr>
      <vt:lpstr>Segoe UI Light</vt:lpstr>
      <vt:lpstr>Times New Roman</vt:lpstr>
      <vt:lpstr>Get Started with 3D</vt:lpstr>
      <vt:lpstr>poultry diseases  fourth stage</vt:lpstr>
      <vt:lpstr>Ascites</vt:lpstr>
      <vt:lpstr>Causes</vt:lpstr>
      <vt:lpstr>Clinical signs </vt:lpstr>
      <vt:lpstr>Ascites </vt:lpstr>
      <vt:lpstr>Ascites </vt:lpstr>
      <vt:lpstr>Mycotoxicosis</vt:lpstr>
      <vt:lpstr>Mycotoxicosis</vt:lpstr>
      <vt:lpstr>Mycotoxicosis</vt:lpstr>
      <vt:lpstr>Mycotoxicosis</vt:lpstr>
      <vt:lpstr>Fatty liver and kidney syndrome  </vt:lpstr>
      <vt:lpstr>PowerPoint Presentation</vt:lpstr>
      <vt:lpstr>PowerPoint Presentation</vt:lpstr>
      <vt:lpstr>Fatty liver and kidney syndrome  </vt:lpstr>
      <vt:lpstr>Fatty liver and kidney syndrome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Ascites</dc:title>
  <dc:creator>NARUTO</dc:creator>
  <cp:lastModifiedBy>NARUTO</cp:lastModifiedBy>
  <cp:revision>31</cp:revision>
  <dcterms:created xsi:type="dcterms:W3CDTF">2023-11-25T20:17:51Z</dcterms:created>
  <dcterms:modified xsi:type="dcterms:W3CDTF">2023-12-25T20:10:20Z</dcterms:modified>
</cp:coreProperties>
</file>